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Lst>
  <p:sldSz cx="9144000" cy="5143500" type="screen16x9"/>
  <p:notesSz cx="6858000" cy="9144000"/>
  <p:embeddedFontLst>
    <p:embeddedFont>
      <p:font typeface="Economica" panose="020B0604020202020204" charset="0"/>
      <p:regular r:id="rId39"/>
      <p:bold r:id="rId40"/>
      <p:italic r:id="rId41"/>
      <p:boldItalic r:id="rId42"/>
    </p:embeddedFont>
    <p:embeddedFont>
      <p:font typeface="Open Sans" panose="020B0604020202020204" charset="0"/>
      <p:regular r:id="rId43"/>
      <p:bold r:id="rId44"/>
      <p:italic r:id="rId45"/>
      <p:boldItalic r:id="rId46"/>
    </p:embeddedFont>
    <p:embeddedFont>
      <p:font typeface="Open Sans SemiBold"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19F9A5-D90C-40EA-9A57-3AF34ED65C10}">
  <a:tblStyle styleId="{6F19F9A5-D90C-40EA-9A57-3AF34ED65C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954b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954b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27f8b7758_0_17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27f8b775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27f8b7758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27f8b7758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27f8b7758_4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27f8b775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27f8b7758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27f8b7758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27f8b7758_4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27f8b7758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27f8b7758_4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27f8b7758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27f8b7758_4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27f8b7758_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27f8b7758_4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27f8b7758_4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27f8b7758_4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27f8b7758_4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27f8b7758_4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27f8b7758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6f8954bc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8954bc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27f8b7758_4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27f8b7758_4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27f8b7758_4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27f8b7758_4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27f8b775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27f8b775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27f8b775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27f8b775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27f8b7758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27f8b775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27f8b775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27f8b775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27f8b775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27f8b775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27f8b775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27f8b775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27f8b775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27f8b775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27f8b7758_5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27f8b7758_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27f8b7758_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27f8b7758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27f8b775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27f8b775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27f8b7758_5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27f8b7758_5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27f8b7758_5_5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27f8b7758_5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c6f8954bc_0_5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c6f8954b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27f8b7758_5_5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27f8b7758_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27f8b7758_5_6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27f8b7758_5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27f8b7758_4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27f8b7758_4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8954b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8954b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27f8b775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27f8b775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27f8b775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27f8b775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6f8954b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6f8954b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27f8b775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27f8b775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27f8b775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27f8b775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investopedia.com/terms/n/neuralnetwork.asp"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machinelearningmastery.com/pooling-layers-for-convolutional-neural-networks/" TargetMode="External"/><Relationship Id="rId4" Type="http://schemas.openxmlformats.org/officeDocument/2006/relationships/hyperlink" Target="https://towardsdatascience.com/a-comprehensive-guide-to-convolutional-neural-networks-the-eli5-way-3bd2b1164a5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s://en.wikipedia.org/wiki/Scene_text"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hyperlink" Target="https://towardsdatascience.com/intuitively-understanding-connectionist-temporal-classification-3797e43a86c" TargetMode="External"/><Relationship Id="rId3" Type="http://schemas.openxmlformats.org/officeDocument/2006/relationships/slideLayout" Target="../slideLayouts/slideLayout6.xml"/><Relationship Id="rId7" Type="http://schemas.openxmlformats.org/officeDocument/2006/relationships/hyperlink" Target="https://towardsdatascience.com/a-gentle-introduction-to-ocr-ee1469a201aa"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2.xml"/><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hyperlink" Target="https://arxiv.org/pdf/1507.05717.pdf"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cs.toronto.edu/~graves/icml_2006.pdf" TargetMode="External"/><Relationship Id="rId5" Type="http://schemas.openxmlformats.org/officeDocument/2006/relationships/image" Target="../media/image2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hyperlink" Target="https://en.wikipedia.org/wiki/Scene_text" TargetMode="Externa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slideLayout" Target="../slideLayouts/slideLayout6.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notesSlide" Target="../notesSlides/notesSlide30.xml"/><Relationship Id="rId9" Type="http://schemas.openxmlformats.org/officeDocument/2006/relationships/image" Target="../media/image31.png"/><Relationship Id="rId1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hyperlink" Target="https://paperswithcode.com/sota/scene-text-detection-on-ic15"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hyperlink" Target="https://paperswithcode.com/sota/scene-text-detection-on-icdar-2013"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towardsdatascience.com/text-classification-rnns-or-cnn-s-98c86a0dd361"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arxiv.org/abs/1507.05717" TargetMode="External"/><Relationship Id="rId5" Type="http://schemas.openxmlformats.org/officeDocument/2006/relationships/hyperlink" Target="https://arxiv.org/abs/1801.01315"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Detection in Natural Scene Images</a:t>
            </a:r>
            <a:endParaRPr/>
          </a:p>
        </p:txBody>
      </p:sp>
      <p:sp>
        <p:nvSpPr>
          <p:cNvPr id="63" name="Google Shape;63;p13"/>
          <p:cNvSpPr txBox="1">
            <a:spLocks noGrp="1"/>
          </p:cNvSpPr>
          <p:nvPr>
            <p:ph type="subTitle" idx="1"/>
          </p:nvPr>
        </p:nvSpPr>
        <p:spPr>
          <a:xfrm>
            <a:off x="2977115" y="3116580"/>
            <a:ext cx="3260651"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Ekansh Mahendru:  2018csb1087</a:t>
            </a:r>
            <a:endParaRPr dirty="0"/>
          </a:p>
          <a:p>
            <a:pPr marL="0" lvl="0" indent="0" algn="l" rtl="0">
              <a:spcBef>
                <a:spcPts val="0"/>
              </a:spcBef>
              <a:spcAft>
                <a:spcPts val="0"/>
              </a:spcAft>
              <a:buNone/>
            </a:pPr>
            <a:r>
              <a:rPr lang="en" dirty="0"/>
              <a:t>Hansin Ahuja:          2018csb1094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txBox="1">
            <a:spLocks noGrp="1"/>
          </p:cNvSpPr>
          <p:nvPr>
            <p:ph type="title"/>
          </p:nvPr>
        </p:nvSpPr>
        <p:spPr>
          <a:xfrm>
            <a:off x="1844100" y="211625"/>
            <a:ext cx="54558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Based Image Segmentation - PixelLink</a:t>
            </a:r>
            <a:endParaRPr/>
          </a:p>
        </p:txBody>
      </p:sp>
      <p:sp>
        <p:nvSpPr>
          <p:cNvPr id="184" name="Google Shape;184;p22"/>
          <p:cNvSpPr txBox="1"/>
          <p:nvPr/>
        </p:nvSpPr>
        <p:spPr>
          <a:xfrm>
            <a:off x="398525" y="1202600"/>
            <a:ext cx="8269500" cy="16191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sz="1700">
                <a:latin typeface="Open Sans"/>
                <a:ea typeface="Open Sans"/>
                <a:cs typeface="Open Sans"/>
                <a:sym typeface="Open Sans"/>
              </a:rPr>
              <a:t>The first task in natural scene text recognition is to find out where the text is in the image. This task is known as Text Based Image Segmentation. The primary goal of this program would be to produce a mask for the input image where a true value or 1 signify that the pixel corresponds to some text. Also different instances of text should be labelled differently for correct recognition.</a:t>
            </a:r>
            <a:endParaRPr sz="1700">
              <a:latin typeface="Open Sans"/>
              <a:ea typeface="Open Sans"/>
              <a:cs typeface="Open Sans"/>
              <a:sym typeface="Open Sans"/>
            </a:endParaRPr>
          </a:p>
        </p:txBody>
      </p:sp>
      <p:pic>
        <p:nvPicPr>
          <p:cNvPr id="185" name="Google Shape;185;p22"/>
          <p:cNvPicPr preferRelativeResize="0"/>
          <p:nvPr/>
        </p:nvPicPr>
        <p:blipFill>
          <a:blip r:embed="rId3">
            <a:alphaModFix/>
          </a:blip>
          <a:stretch>
            <a:fillRect/>
          </a:stretch>
        </p:blipFill>
        <p:spPr>
          <a:xfrm>
            <a:off x="1996493" y="2739625"/>
            <a:ext cx="1690800" cy="2254426"/>
          </a:xfrm>
          <a:prstGeom prst="rect">
            <a:avLst/>
          </a:prstGeom>
          <a:noFill/>
          <a:ln>
            <a:noFill/>
          </a:ln>
        </p:spPr>
      </p:pic>
      <p:pic>
        <p:nvPicPr>
          <p:cNvPr id="186" name="Google Shape;186;p22"/>
          <p:cNvPicPr preferRelativeResize="0"/>
          <p:nvPr/>
        </p:nvPicPr>
        <p:blipFill>
          <a:blip r:embed="rId4">
            <a:alphaModFix/>
          </a:blip>
          <a:stretch>
            <a:fillRect/>
          </a:stretch>
        </p:blipFill>
        <p:spPr>
          <a:xfrm>
            <a:off x="5346968" y="2739625"/>
            <a:ext cx="1690800" cy="2254400"/>
          </a:xfrm>
          <a:prstGeom prst="rect">
            <a:avLst/>
          </a:prstGeom>
          <a:noFill/>
          <a:ln>
            <a:noFill/>
          </a:ln>
        </p:spPr>
      </p:pic>
      <p:cxnSp>
        <p:nvCxnSpPr>
          <p:cNvPr id="187" name="Google Shape;187;p22"/>
          <p:cNvCxnSpPr>
            <a:stCxn id="185" idx="3"/>
            <a:endCxn id="186" idx="1"/>
          </p:cNvCxnSpPr>
          <p:nvPr/>
        </p:nvCxnSpPr>
        <p:spPr>
          <a:xfrm>
            <a:off x="3687293" y="3866838"/>
            <a:ext cx="1659600" cy="0"/>
          </a:xfrm>
          <a:prstGeom prst="straightConnector1">
            <a:avLst/>
          </a:prstGeom>
          <a:noFill/>
          <a:ln w="38100" cap="flat" cmpd="sng">
            <a:solidFill>
              <a:srgbClr val="00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311700" y="327000"/>
            <a:ext cx="65877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Solutions Preceding Neural Networks</a:t>
            </a:r>
            <a:endParaRPr/>
          </a:p>
        </p:txBody>
      </p:sp>
      <p:sp>
        <p:nvSpPr>
          <p:cNvPr id="193" name="Google Shape;193;p23"/>
          <p:cNvSpPr txBox="1">
            <a:spLocks noGrp="1"/>
          </p:cNvSpPr>
          <p:nvPr>
            <p:ph type="body" idx="1"/>
          </p:nvPr>
        </p:nvSpPr>
        <p:spPr>
          <a:xfrm>
            <a:off x="311700" y="1170800"/>
            <a:ext cx="8468400" cy="36864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sz="1800"/>
              <a:t>Solutions before neural networks depended mainly on comparison with large number of instances of a given character. Some kind of enhancement is applied on the input image to make just the characters stand out. These characters are then separated and compared with the instances of each character to find the most similar one.</a:t>
            </a:r>
            <a:endParaRPr sz="1800"/>
          </a:p>
          <a:p>
            <a:pPr marL="0" lvl="0" indent="0" algn="l" rtl="0">
              <a:spcBef>
                <a:spcPts val="1600"/>
              </a:spcBef>
              <a:spcAft>
                <a:spcPts val="1600"/>
              </a:spcAft>
              <a:buNone/>
            </a:pPr>
            <a:r>
              <a:rPr lang="en" sz="1800"/>
              <a:t>	These methods were very limited due to the requirement of manual special enhancement and comparing with a large number of images made these methods too slow. Thus, such methods were only used in printed character recognition since the characters were consistent and were easily recognised with the white background.</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311700" y="130775"/>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Proposed Solution</a:t>
            </a:r>
            <a:endParaRPr/>
          </a:p>
        </p:txBody>
      </p:sp>
      <p:sp>
        <p:nvSpPr>
          <p:cNvPr id="199" name="Google Shape;199;p24"/>
          <p:cNvSpPr txBox="1">
            <a:spLocks noGrp="1"/>
          </p:cNvSpPr>
          <p:nvPr>
            <p:ph type="body" idx="1"/>
          </p:nvPr>
        </p:nvSpPr>
        <p:spPr>
          <a:xfrm>
            <a:off x="311700" y="832225"/>
            <a:ext cx="8256600" cy="2784900"/>
          </a:xfrm>
          <a:prstGeom prst="rect">
            <a:avLst/>
          </a:prstGeom>
        </p:spPr>
        <p:txBody>
          <a:bodyPr spcFirstLastPara="1" wrap="square" lIns="91425" tIns="91425" rIns="91425" bIns="91425" anchor="t" anchorCtr="0">
            <a:noAutofit/>
          </a:bodyPr>
          <a:lstStyle/>
          <a:p>
            <a:pPr marL="0" lvl="0" indent="457200" algn="l" rtl="0">
              <a:spcBef>
                <a:spcPts val="0"/>
              </a:spcBef>
              <a:spcAft>
                <a:spcPts val="1600"/>
              </a:spcAft>
              <a:buNone/>
            </a:pPr>
            <a:r>
              <a:rPr lang="en" sz="1700"/>
              <a:t>The paper proposes a convolutional neural network that produces both the text/non-text classification and links to the neighbors for each pixel of the image. For a text pixel, the link matrix will specify whether it and its neighbors are part of the same text instance or not. This solves the problem of identifying overlapping text instances in the image. </a:t>
            </a:r>
            <a:endParaRPr sz="1700"/>
          </a:p>
        </p:txBody>
      </p:sp>
      <p:pic>
        <p:nvPicPr>
          <p:cNvPr id="200" name="Google Shape;200;p24"/>
          <p:cNvPicPr preferRelativeResize="0"/>
          <p:nvPr/>
        </p:nvPicPr>
        <p:blipFill rotWithShape="1">
          <a:blip r:embed="rId3">
            <a:alphaModFix/>
          </a:blip>
          <a:srcRect l="26148" t="27103" r="28088" b="28185"/>
          <a:stretch/>
        </p:blipFill>
        <p:spPr>
          <a:xfrm>
            <a:off x="2113600" y="2453450"/>
            <a:ext cx="4897414" cy="2690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464100" y="174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Neural Networks</a:t>
            </a:r>
            <a:endParaRPr/>
          </a:p>
        </p:txBody>
      </p:sp>
      <p:sp>
        <p:nvSpPr>
          <p:cNvPr id="206" name="Google Shape;206;p25"/>
          <p:cNvSpPr txBox="1">
            <a:spLocks noGrp="1"/>
          </p:cNvSpPr>
          <p:nvPr>
            <p:ph type="body" idx="1"/>
          </p:nvPr>
        </p:nvSpPr>
        <p:spPr>
          <a:xfrm>
            <a:off x="464100" y="789800"/>
            <a:ext cx="8019900" cy="110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solidFill>
                  <a:srgbClr val="222222"/>
                </a:solidFill>
                <a:highlight>
                  <a:srgbClr val="FFFFFF"/>
                </a:highlight>
                <a:latin typeface="Arial"/>
                <a:ea typeface="Arial"/>
                <a:cs typeface="Arial"/>
                <a:sym typeface="Arial"/>
              </a:rPr>
              <a:t>A </a:t>
            </a:r>
            <a:r>
              <a:rPr lang="en" sz="1700" b="1" u="sng">
                <a:solidFill>
                  <a:schemeClr val="hlink"/>
                </a:solidFill>
                <a:highlight>
                  <a:srgbClr val="FFFFFF"/>
                </a:highlight>
                <a:latin typeface="Arial"/>
                <a:ea typeface="Arial"/>
                <a:cs typeface="Arial"/>
                <a:sym typeface="Arial"/>
                <a:hlinkClick r:id="rId3"/>
              </a:rPr>
              <a:t>neural network</a:t>
            </a:r>
            <a:r>
              <a:rPr lang="en" sz="1700">
                <a:solidFill>
                  <a:srgbClr val="222222"/>
                </a:solidFill>
                <a:highlight>
                  <a:srgbClr val="FFFFFF"/>
                </a:highlight>
                <a:latin typeface="Arial"/>
                <a:ea typeface="Arial"/>
                <a:cs typeface="Arial"/>
                <a:sym typeface="Arial"/>
              </a:rPr>
              <a:t> is a series of algorithms that endeavors to recognize underlying relationships in a set of data through a process that mimics the way the human brain operates.</a:t>
            </a:r>
            <a:endParaRPr sz="1700"/>
          </a:p>
        </p:txBody>
      </p:sp>
      <p:sp>
        <p:nvSpPr>
          <p:cNvPr id="207" name="Google Shape;207;p25"/>
          <p:cNvSpPr txBox="1">
            <a:spLocks noGrp="1"/>
          </p:cNvSpPr>
          <p:nvPr>
            <p:ph type="title"/>
          </p:nvPr>
        </p:nvSpPr>
        <p:spPr>
          <a:xfrm>
            <a:off x="464100" y="1665200"/>
            <a:ext cx="4321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Convolutional Neural Networks</a:t>
            </a:r>
            <a:endParaRPr/>
          </a:p>
        </p:txBody>
      </p:sp>
      <p:sp>
        <p:nvSpPr>
          <p:cNvPr id="208" name="Google Shape;208;p25"/>
          <p:cNvSpPr txBox="1">
            <a:spLocks noGrp="1"/>
          </p:cNvSpPr>
          <p:nvPr>
            <p:ph type="body" idx="1"/>
          </p:nvPr>
        </p:nvSpPr>
        <p:spPr>
          <a:xfrm>
            <a:off x="464100" y="2280400"/>
            <a:ext cx="8019900" cy="1104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700">
                <a:solidFill>
                  <a:srgbClr val="222222"/>
                </a:solidFill>
                <a:highlight>
                  <a:srgbClr val="FFFFFF"/>
                </a:highlight>
                <a:latin typeface="Arial"/>
                <a:ea typeface="Arial"/>
                <a:cs typeface="Arial"/>
                <a:sym typeface="Arial"/>
              </a:rPr>
              <a:t>A </a:t>
            </a:r>
            <a:r>
              <a:rPr lang="en" sz="1700" b="1" u="sng">
                <a:solidFill>
                  <a:schemeClr val="hlink"/>
                </a:solidFill>
                <a:highlight>
                  <a:srgbClr val="FFFFFF"/>
                </a:highlight>
                <a:latin typeface="Arial"/>
                <a:ea typeface="Arial"/>
                <a:cs typeface="Arial"/>
                <a:sym typeface="Arial"/>
                <a:hlinkClick r:id="rId4"/>
              </a:rPr>
              <a:t>Convolutional Neural Network</a:t>
            </a:r>
            <a:r>
              <a:rPr lang="en" sz="1700">
                <a:solidFill>
                  <a:srgbClr val="222222"/>
                </a:solidFill>
                <a:highlight>
                  <a:srgbClr val="FFFFFF"/>
                </a:highlight>
                <a:latin typeface="Arial"/>
                <a:ea typeface="Arial"/>
                <a:cs typeface="Arial"/>
                <a:sym typeface="Arial"/>
              </a:rPr>
              <a:t> (ConvNet/CNN) is a Deep Learning algorithm which can take in an input image, assign importance (learnable weights and biases) to various aspects/objects in the image and be able to differentiate one from the other.</a:t>
            </a:r>
            <a:endParaRPr sz="1700"/>
          </a:p>
        </p:txBody>
      </p:sp>
      <p:sp>
        <p:nvSpPr>
          <p:cNvPr id="209" name="Google Shape;209;p25"/>
          <p:cNvSpPr txBox="1">
            <a:spLocks noGrp="1"/>
          </p:cNvSpPr>
          <p:nvPr>
            <p:ph type="title"/>
          </p:nvPr>
        </p:nvSpPr>
        <p:spPr>
          <a:xfrm>
            <a:off x="464100" y="3494000"/>
            <a:ext cx="4321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Max Pooling</a:t>
            </a:r>
            <a:endParaRPr/>
          </a:p>
        </p:txBody>
      </p:sp>
      <p:sp>
        <p:nvSpPr>
          <p:cNvPr id="210" name="Google Shape;210;p25"/>
          <p:cNvSpPr txBox="1">
            <a:spLocks noGrp="1"/>
          </p:cNvSpPr>
          <p:nvPr>
            <p:ph type="body" idx="1"/>
          </p:nvPr>
        </p:nvSpPr>
        <p:spPr>
          <a:xfrm>
            <a:off x="464100" y="4109200"/>
            <a:ext cx="8019900" cy="1104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700" b="1" u="sng">
                <a:solidFill>
                  <a:schemeClr val="hlink"/>
                </a:solidFill>
                <a:highlight>
                  <a:srgbClr val="FFFFFF"/>
                </a:highlight>
                <a:latin typeface="Arial"/>
                <a:ea typeface="Arial"/>
                <a:cs typeface="Arial"/>
                <a:sym typeface="Arial"/>
                <a:hlinkClick r:id="rId5"/>
              </a:rPr>
              <a:t>Maximum pooling</a:t>
            </a:r>
            <a:r>
              <a:rPr lang="en" sz="1700">
                <a:solidFill>
                  <a:srgbClr val="222222"/>
                </a:solidFill>
                <a:highlight>
                  <a:srgbClr val="FFFFFF"/>
                </a:highlight>
                <a:latin typeface="Arial"/>
                <a:ea typeface="Arial"/>
                <a:cs typeface="Arial"/>
                <a:sym typeface="Arial"/>
              </a:rPr>
              <a:t>, or max pooling, is a pooling operation that calculates the maximum, or largest, value in each patch of each feature map.</a:t>
            </a:r>
            <a:endParaRPr sz="1700">
              <a:solidFill>
                <a:srgbClr val="222222"/>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a:spLocks noGrp="1"/>
          </p:cNvSpPr>
          <p:nvPr>
            <p:ph type="title"/>
          </p:nvPr>
        </p:nvSpPr>
        <p:spPr>
          <a:xfrm>
            <a:off x="311700" y="174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Network Architecture</a:t>
            </a:r>
            <a:endParaRPr/>
          </a:p>
        </p:txBody>
      </p:sp>
      <p:pic>
        <p:nvPicPr>
          <p:cNvPr id="216" name="Google Shape;216;p26"/>
          <p:cNvPicPr preferRelativeResize="0"/>
          <p:nvPr/>
        </p:nvPicPr>
        <p:blipFill rotWithShape="1">
          <a:blip r:embed="rId3">
            <a:alphaModFix/>
          </a:blip>
          <a:srcRect l="23783" t="31886" r="51493" b="19997"/>
          <a:stretch/>
        </p:blipFill>
        <p:spPr>
          <a:xfrm>
            <a:off x="726750" y="983875"/>
            <a:ext cx="3549401" cy="3883749"/>
          </a:xfrm>
          <a:prstGeom prst="rect">
            <a:avLst/>
          </a:prstGeom>
          <a:noFill/>
          <a:ln>
            <a:noFill/>
          </a:ln>
        </p:spPr>
      </p:pic>
      <p:sp>
        <p:nvSpPr>
          <p:cNvPr id="217" name="Google Shape;217;p26"/>
          <p:cNvSpPr txBox="1"/>
          <p:nvPr/>
        </p:nvSpPr>
        <p:spPr>
          <a:xfrm>
            <a:off x="4346450" y="1191150"/>
            <a:ext cx="4221900" cy="3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Structure of PixelLink+VGG16 2s</a:t>
            </a:r>
            <a:endParaRPr b="1">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fc6 and fc7 are converted into convolutional layers. The upsampling operation is done through bilinear interpolation directly. Feature maps from different stages are fused through a cascade of upsampling and add operations. All pooling layers except pool5 take a stride of 2, and pool5 takes 1. Therefore, the size of fc7 is the same as conv5 3, and no upsampling is needed when adding scores from these two layers. ‘conv 1 × 1,2(16)’ stands for a 1×1 convolutional layer with 2 or 16 kernels, for text/non-text prediction or link prediction individually.</a:t>
            </a:r>
            <a:endParaRPr>
              <a:latin typeface="Open Sans"/>
              <a:ea typeface="Open Sans"/>
              <a:cs typeface="Open Sans"/>
              <a:sym typeface="Open Sans"/>
            </a:endParaRPr>
          </a:p>
        </p:txBody>
      </p:sp>
      <p:sp>
        <p:nvSpPr>
          <p:cNvPr id="218" name="Google Shape;218;p26"/>
          <p:cNvSpPr txBox="1"/>
          <p:nvPr/>
        </p:nvSpPr>
        <p:spPr>
          <a:xfrm rot="-5400000">
            <a:off x="182400" y="2695350"/>
            <a:ext cx="8718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VGG16</a:t>
            </a:r>
            <a:endParaRPr b="1">
              <a:latin typeface="Open Sans"/>
              <a:ea typeface="Open Sans"/>
              <a:cs typeface="Open Sans"/>
              <a:sym typeface="Open Sans"/>
            </a:endParaRPr>
          </a:p>
        </p:txBody>
      </p:sp>
      <p:cxnSp>
        <p:nvCxnSpPr>
          <p:cNvPr id="219" name="Google Shape;219;p26"/>
          <p:cNvCxnSpPr>
            <a:stCxn id="218" idx="3"/>
          </p:cNvCxnSpPr>
          <p:nvPr/>
        </p:nvCxnSpPr>
        <p:spPr>
          <a:xfrm rot="10800000" flipH="1">
            <a:off x="618300" y="1339650"/>
            <a:ext cx="6000" cy="1150200"/>
          </a:xfrm>
          <a:prstGeom prst="straightConnector1">
            <a:avLst/>
          </a:prstGeom>
          <a:noFill/>
          <a:ln w="9525" cap="flat" cmpd="sng">
            <a:solidFill>
              <a:schemeClr val="dk2"/>
            </a:solidFill>
            <a:prstDash val="solid"/>
            <a:round/>
            <a:headEnd type="none" w="med" len="med"/>
            <a:tailEnd type="triangle" w="med" len="med"/>
          </a:ln>
        </p:spPr>
      </p:cxnSp>
      <p:cxnSp>
        <p:nvCxnSpPr>
          <p:cNvPr id="220" name="Google Shape;220;p26"/>
          <p:cNvCxnSpPr>
            <a:stCxn id="218" idx="1"/>
          </p:cNvCxnSpPr>
          <p:nvPr/>
        </p:nvCxnSpPr>
        <p:spPr>
          <a:xfrm flipH="1">
            <a:off x="610200" y="3361650"/>
            <a:ext cx="8100" cy="1178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11700" y="250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Loss Function </a:t>
            </a:r>
            <a:endParaRPr/>
          </a:p>
        </p:txBody>
      </p:sp>
      <p:sp>
        <p:nvSpPr>
          <p:cNvPr id="226" name="Google Shape;226;p27"/>
          <p:cNvSpPr txBox="1">
            <a:spLocks noGrp="1"/>
          </p:cNvSpPr>
          <p:nvPr>
            <p:ph type="body" idx="1"/>
          </p:nvPr>
        </p:nvSpPr>
        <p:spPr>
          <a:xfrm>
            <a:off x="464100" y="1103100"/>
            <a:ext cx="78456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total loss is defined as:      </a:t>
            </a:r>
            <a:r>
              <a:rPr lang="en" sz="1400" b="1"/>
              <a:t>L = 𝝀L</a:t>
            </a:r>
            <a:r>
              <a:rPr lang="en" sz="1400" b="1" baseline="-25000"/>
              <a:t>pixel</a:t>
            </a:r>
            <a:r>
              <a:rPr lang="en" sz="1400" b="1"/>
              <a:t> + L</a:t>
            </a:r>
            <a:r>
              <a:rPr lang="en" sz="1400" b="1" baseline="-25000"/>
              <a:t>link        </a:t>
            </a:r>
            <a:r>
              <a:rPr lang="en" sz="1400"/>
              <a:t>(𝝀 is taken to be 2)</a:t>
            </a:r>
            <a:endParaRPr sz="1400"/>
          </a:p>
          <a:p>
            <a:pPr marL="0" lvl="0" indent="0" algn="l" rtl="0">
              <a:spcBef>
                <a:spcPts val="1600"/>
              </a:spcBef>
              <a:spcAft>
                <a:spcPts val="0"/>
              </a:spcAft>
              <a:buNone/>
            </a:pPr>
            <a:r>
              <a:rPr lang="en" sz="1400"/>
              <a:t>The pixel loss is defined on all positive pixels and some negative pixels selected through OHEM(explained in next slide) as a weighted Cross Entropy loss. Cross entropy for two classes is given as:</a:t>
            </a:r>
            <a:endParaRPr sz="1400"/>
          </a:p>
          <a:p>
            <a:pPr marL="0" lvl="0" indent="0" algn="ctr" rtl="0">
              <a:spcBef>
                <a:spcPts val="1600"/>
              </a:spcBef>
              <a:spcAft>
                <a:spcPts val="0"/>
              </a:spcAft>
              <a:buNone/>
            </a:pPr>
            <a:r>
              <a:rPr lang="en" sz="1400" b="1" i="1"/>
              <a:t>L</a:t>
            </a:r>
            <a:r>
              <a:rPr lang="en" sz="1400" b="1" i="1" baseline="-25000"/>
              <a:t>CE</a:t>
            </a:r>
            <a:r>
              <a:rPr lang="en" sz="1400" b="1" i="1"/>
              <a:t>(t,o) = -t log(o) - (1-t) log(1-o)  </a:t>
            </a:r>
            <a:r>
              <a:rPr lang="en" sz="1400" i="1"/>
              <a:t>Here, t is true value and o is output</a:t>
            </a:r>
            <a:endParaRPr sz="1400" i="1"/>
          </a:p>
          <a:p>
            <a:pPr marL="0" lvl="0" indent="0" algn="l" rtl="0">
              <a:spcBef>
                <a:spcPts val="1600"/>
              </a:spcBef>
              <a:spcAft>
                <a:spcPts val="0"/>
              </a:spcAft>
              <a:buNone/>
            </a:pPr>
            <a:r>
              <a:rPr lang="en" sz="1400"/>
              <a:t>Since t can only be 0 or 1, only one log term becomes the loss. Thus, this is also known as log loss. The loss function is minimum when (t = o = 0 or 1).</a:t>
            </a:r>
            <a:endParaRPr sz="1400"/>
          </a:p>
          <a:p>
            <a:pPr marL="0" lvl="0" indent="0" algn="l" rtl="0">
              <a:spcBef>
                <a:spcPts val="1600"/>
              </a:spcBef>
              <a:spcAft>
                <a:spcPts val="0"/>
              </a:spcAft>
              <a:buNone/>
            </a:pPr>
            <a:r>
              <a:rPr lang="en" sz="1400"/>
              <a:t>The link loss is also a weighted cross entropy loss counted only for positive pixels.</a:t>
            </a:r>
            <a:endParaRPr sz="1400"/>
          </a:p>
          <a:p>
            <a:pPr marL="0" lvl="0" indent="0" algn="l" rtl="0">
              <a:spcBef>
                <a:spcPts val="1600"/>
              </a:spcBef>
              <a:spcAft>
                <a:spcPts val="1600"/>
              </a:spcAft>
              <a:buNone/>
            </a:pPr>
            <a:r>
              <a:rPr lang="en" sz="1400"/>
              <a:t>The weight in both these losses is dependent on how big the text instance for each pixel is. This ensures equal weightage to smaller and bigger instances of text and removes any bias.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311700" y="555600"/>
            <a:ext cx="74844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OHEM (Online Hard Example Mining)</a:t>
            </a:r>
            <a:endParaRPr/>
          </a:p>
        </p:txBody>
      </p:sp>
      <p:sp>
        <p:nvSpPr>
          <p:cNvPr id="232" name="Google Shape;232;p28"/>
          <p:cNvSpPr txBox="1">
            <a:spLocks noGrp="1"/>
          </p:cNvSpPr>
          <p:nvPr>
            <p:ph type="body" idx="1"/>
          </p:nvPr>
        </p:nvSpPr>
        <p:spPr>
          <a:xfrm>
            <a:off x="311700" y="1399400"/>
            <a:ext cx="83313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One class classification is a difficult task because of large number of possibilities in the negative class. To solve this problem OHEM is used. It is basically a method to include only examples with very high loss in the negative class. This can be done after each epoch but that would be very computationally intensive. Hence, it is done in an online manner while computing the loss itself. </a:t>
            </a:r>
            <a:endParaRPr sz="1700"/>
          </a:p>
          <a:p>
            <a:pPr marL="0" lvl="0" indent="0" algn="l" rtl="0">
              <a:spcBef>
                <a:spcPts val="1600"/>
              </a:spcBef>
              <a:spcAft>
                <a:spcPts val="1600"/>
              </a:spcAft>
              <a:buNone/>
            </a:pPr>
            <a:r>
              <a:rPr lang="en" sz="1700"/>
              <a:t>OHEM is very important to the network for the given task. If the network is trained without OHEM and including all negative examples, it minimises the loss by outputting all pixels as non-text (local-minima) (can be seen in train.ipynb, the model is stuck in the local minima) since most of the pixels in image are non-text.</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title"/>
          </p:nvPr>
        </p:nvSpPr>
        <p:spPr>
          <a:xfrm>
            <a:off x="311700" y="555600"/>
            <a:ext cx="7521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Post-Processing</a:t>
            </a:r>
            <a:endParaRPr dirty="0"/>
          </a:p>
        </p:txBody>
      </p:sp>
      <p:sp>
        <p:nvSpPr>
          <p:cNvPr id="238" name="Google Shape;238;p29"/>
          <p:cNvSpPr txBox="1">
            <a:spLocks noGrp="1"/>
          </p:cNvSpPr>
          <p:nvPr>
            <p:ph type="body" idx="1"/>
          </p:nvPr>
        </p:nvSpPr>
        <p:spPr>
          <a:xfrm>
            <a:off x="311700" y="1399400"/>
            <a:ext cx="8343900" cy="2784900"/>
          </a:xfrm>
          <a:prstGeom prst="rect">
            <a:avLst/>
          </a:prstGeom>
        </p:spPr>
        <p:txBody>
          <a:bodyPr spcFirstLastPara="1" wrap="square" lIns="91425" tIns="91425" rIns="91425" bIns="91425" anchor="t" anchorCtr="0">
            <a:noAutofit/>
          </a:bodyPr>
          <a:lstStyle/>
          <a:p>
            <a:pPr marL="0" lvl="0" indent="0">
              <a:spcAft>
                <a:spcPts val="1600"/>
              </a:spcAft>
              <a:buNone/>
            </a:pPr>
            <a:r>
              <a:rPr lang="en" sz="1700" dirty="0"/>
              <a:t>The text/non-text classification alone is not sufficient enough to produce a segmentation mask as many non-text pixels are identified as text pixels but the linkage to neighbors helps to filter out the non-text areas. As a post-processing step, each text instance is separated out in the image (two text pixels connected through some linkage are considered to be of the same instance). Then all these are filtered by using their geometry ie height, width, aspect ratio etc. This step removes most of the noise and produces accurate output. The choice of threshold depends on the application but the paper uses 99th percentile of the training dataset. As a final step, bounding boxes are found for each instance.</a:t>
            </a:r>
            <a:endParaRPr sz="1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311700" y="403200"/>
            <a:ext cx="71484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Evaluation Metrics: Recall, Precision and F-Score</a:t>
            </a:r>
            <a:endParaRPr/>
          </a:p>
        </p:txBody>
      </p:sp>
      <p:sp>
        <p:nvSpPr>
          <p:cNvPr id="244" name="Google Shape;244;p30"/>
          <p:cNvSpPr txBox="1">
            <a:spLocks noGrp="1"/>
          </p:cNvSpPr>
          <p:nvPr>
            <p:ph type="body" idx="1"/>
          </p:nvPr>
        </p:nvSpPr>
        <p:spPr>
          <a:xfrm>
            <a:off x="386075" y="1247000"/>
            <a:ext cx="81324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Recall: </a:t>
            </a:r>
            <a:r>
              <a:rPr lang="en" sz="1700"/>
              <a:t>It signifies how many of the positive cases were classified positive by the network.</a:t>
            </a:r>
            <a:endParaRPr sz="1700"/>
          </a:p>
          <a:p>
            <a:pPr marL="0" lvl="0" indent="0" algn="l" rtl="0">
              <a:spcBef>
                <a:spcPts val="1600"/>
              </a:spcBef>
              <a:spcAft>
                <a:spcPts val="0"/>
              </a:spcAft>
              <a:buNone/>
            </a:pPr>
            <a:r>
              <a:rPr lang="en" sz="1700" b="1"/>
              <a:t>Precision:</a:t>
            </a:r>
            <a:r>
              <a:rPr lang="en" sz="1700"/>
              <a:t> It signifies how many of the cases classified positive by the network were really positive. </a:t>
            </a:r>
            <a:endParaRPr sz="1700"/>
          </a:p>
          <a:p>
            <a:pPr marL="0" lvl="0" indent="0" algn="l" rtl="0">
              <a:spcBef>
                <a:spcPts val="1600"/>
              </a:spcBef>
              <a:spcAft>
                <a:spcPts val="0"/>
              </a:spcAft>
              <a:buNone/>
            </a:pPr>
            <a:r>
              <a:rPr lang="en" sz="1700"/>
              <a:t>Both these measures differ very slightly in meaning but together are a powerful measure of the accuracy of segmentation networks. Thus, F-score is used to compare different models.</a:t>
            </a:r>
            <a:endParaRPr sz="1700"/>
          </a:p>
          <a:p>
            <a:pPr marL="0" lvl="0" indent="0" algn="l" rtl="0">
              <a:spcBef>
                <a:spcPts val="1600"/>
              </a:spcBef>
              <a:spcAft>
                <a:spcPts val="1600"/>
              </a:spcAft>
              <a:buNone/>
            </a:pPr>
            <a:r>
              <a:rPr lang="en" sz="1700" b="1"/>
              <a:t>F-Score: </a:t>
            </a:r>
            <a:r>
              <a:rPr lang="en" sz="1700"/>
              <a:t>It is the harmonic mean of recall and precision.</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311700" y="555600"/>
            <a:ext cx="8094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Comparison with other State of the Art models</a:t>
            </a:r>
            <a:endParaRPr/>
          </a:p>
        </p:txBody>
      </p:sp>
      <p:pic>
        <p:nvPicPr>
          <p:cNvPr id="250" name="Google Shape;250;p31"/>
          <p:cNvPicPr preferRelativeResize="0"/>
          <p:nvPr/>
        </p:nvPicPr>
        <p:blipFill rotWithShape="1">
          <a:blip r:embed="rId3">
            <a:alphaModFix/>
          </a:blip>
          <a:srcRect l="50904" t="31708" r="26126" b="49857"/>
          <a:stretch/>
        </p:blipFill>
        <p:spPr>
          <a:xfrm>
            <a:off x="1664150" y="1616100"/>
            <a:ext cx="5815701" cy="2624175"/>
          </a:xfrm>
          <a:prstGeom prst="rect">
            <a:avLst/>
          </a:prstGeom>
          <a:noFill/>
          <a:ln>
            <a:noFill/>
          </a:ln>
        </p:spPr>
      </p:pic>
      <p:sp>
        <p:nvSpPr>
          <p:cNvPr id="251" name="Google Shape;251;p31"/>
          <p:cNvSpPr txBox="1">
            <a:spLocks noGrp="1"/>
          </p:cNvSpPr>
          <p:nvPr>
            <p:ph type="body" idx="1"/>
          </p:nvPr>
        </p:nvSpPr>
        <p:spPr>
          <a:xfrm>
            <a:off x="1731100" y="3935475"/>
            <a:ext cx="5878200" cy="85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PixelLink performance in comparison with other methods on ICDAR15 dataset</a:t>
            </a:r>
            <a:endParaRPr/>
          </a:p>
        </p:txBody>
      </p:sp>
      <p:sp>
        <p:nvSpPr>
          <p:cNvPr id="252" name="Google Shape;252;p31"/>
          <p:cNvSpPr txBox="1">
            <a:spLocks noGrp="1"/>
          </p:cNvSpPr>
          <p:nvPr>
            <p:ph type="body" idx="1"/>
          </p:nvPr>
        </p:nvSpPr>
        <p:spPr>
          <a:xfrm>
            <a:off x="1031525" y="4240275"/>
            <a:ext cx="7135800" cy="85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 can be seen how only PixelLink increases accuracy than EAST at the cost of speed.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 &amp; Motivation</a:t>
            </a:r>
            <a:endParaRPr/>
          </a:p>
        </p:txBody>
      </p:sp>
      <p:sp>
        <p:nvSpPr>
          <p:cNvPr id="77" name="Google Shape;77;p15"/>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Scene text</a:t>
            </a:r>
            <a:r>
              <a:rPr lang="en"/>
              <a:t> is text that appears in an image captured by a camera in an outdoor environment.</a:t>
            </a:r>
            <a:endParaRPr/>
          </a:p>
          <a:p>
            <a:pPr marL="0" lvl="0" indent="0" algn="l" rtl="0">
              <a:spcBef>
                <a:spcPts val="1600"/>
              </a:spcBef>
              <a:spcAft>
                <a:spcPts val="1600"/>
              </a:spcAft>
              <a:buNone/>
            </a:pPr>
            <a:r>
              <a:rPr lang="en"/>
              <a:t>The detection and recognition of scene text from camera captured images are computer vision tasks which became important after smart phones with good cameras became ubiquitous. The text in scene images varies in shape, font, colour and position. The recognition of scene text is further complicated sometimes by non-uniform illumination and focus.</a:t>
            </a:r>
            <a:endParaRPr/>
          </a:p>
        </p:txBody>
      </p:sp>
      <p:sp>
        <p:nvSpPr>
          <p:cNvPr id="78" name="Google Shape;78;p15"/>
          <p:cNvSpPr txBox="1"/>
          <p:nvPr/>
        </p:nvSpPr>
        <p:spPr>
          <a:xfrm>
            <a:off x="5832250" y="4782250"/>
            <a:ext cx="3000000" cy="3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https://en.wikipedia.org/wiki/Scene_text</a:t>
            </a:r>
            <a:endParaRPr/>
          </a:p>
        </p:txBody>
      </p:sp>
      <p:pic>
        <p:nvPicPr>
          <p:cNvPr id="79" name="Google Shape;79;p15"/>
          <p:cNvPicPr preferRelativeResize="0"/>
          <p:nvPr/>
        </p:nvPicPr>
        <p:blipFill>
          <a:blip r:embed="rId6">
            <a:alphaModFix/>
          </a:blip>
          <a:stretch>
            <a:fillRect/>
          </a:stretch>
        </p:blipFill>
        <p:spPr>
          <a:xfrm>
            <a:off x="3848525" y="942975"/>
            <a:ext cx="4381500" cy="3257550"/>
          </a:xfrm>
          <a:prstGeom prst="rect">
            <a:avLst/>
          </a:prstGeom>
          <a:noFill/>
          <a:ln>
            <a:noFill/>
          </a:ln>
        </p:spPr>
      </p:pic>
      <p:pic>
        <p:nvPicPr>
          <p:cNvPr id="4" name="Audio 3">
            <a:hlinkClick r:id="" action="ppaction://media"/>
            <a:extLst>
              <a:ext uri="{FF2B5EF4-FFF2-40B4-BE49-F238E27FC236}">
                <a16:creationId xmlns:a16="http://schemas.microsoft.com/office/drawing/2014/main" id="{0E23591F-E40E-444D-8FF9-1CA2234F69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207"/>
    </mc:Choice>
    <mc:Fallback xmlns="">
      <p:transition spd="slow" advTm="49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311700" y="403200"/>
            <a:ext cx="6376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Importance of Post Processing</a:t>
            </a:r>
            <a:endParaRPr/>
          </a:p>
        </p:txBody>
      </p:sp>
      <p:sp>
        <p:nvSpPr>
          <p:cNvPr id="258" name="Google Shape;258;p32"/>
          <p:cNvSpPr txBox="1">
            <a:spLocks noGrp="1"/>
          </p:cNvSpPr>
          <p:nvPr>
            <p:ph type="body" idx="1"/>
          </p:nvPr>
        </p:nvSpPr>
        <p:spPr>
          <a:xfrm>
            <a:off x="560800" y="3824200"/>
            <a:ext cx="8418600" cy="65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significant drop in scores is evidence of the importance of the post processing mechanism. </a:t>
            </a:r>
            <a:endParaRPr sz="1400"/>
          </a:p>
        </p:txBody>
      </p:sp>
      <p:pic>
        <p:nvPicPr>
          <p:cNvPr id="259" name="Google Shape;259;p32"/>
          <p:cNvPicPr preferRelativeResize="0"/>
          <p:nvPr/>
        </p:nvPicPr>
        <p:blipFill rotWithShape="1">
          <a:blip r:embed="rId3">
            <a:alphaModFix/>
          </a:blip>
          <a:srcRect l="25201" t="42611" r="52190" b="50813"/>
          <a:stretch/>
        </p:blipFill>
        <p:spPr>
          <a:xfrm>
            <a:off x="725425" y="2409025"/>
            <a:ext cx="7693151" cy="1257850"/>
          </a:xfrm>
          <a:prstGeom prst="rect">
            <a:avLst/>
          </a:prstGeom>
          <a:noFill/>
          <a:ln>
            <a:noFill/>
          </a:ln>
        </p:spPr>
      </p:pic>
      <p:sp>
        <p:nvSpPr>
          <p:cNvPr id="260" name="Google Shape;260;p32"/>
          <p:cNvSpPr txBox="1">
            <a:spLocks noGrp="1"/>
          </p:cNvSpPr>
          <p:nvPr>
            <p:ph type="body" idx="1"/>
          </p:nvPr>
        </p:nvSpPr>
        <p:spPr>
          <a:xfrm>
            <a:off x="362700" y="1339800"/>
            <a:ext cx="8418600" cy="65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One could argue, why produce a link matrix if we directly get the text/non-text classification from the neural network? But this link matrix along with the post processing steps is what makes this method accurate even for non-overlapping texts.</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311700" y="3270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Some Results</a:t>
            </a:r>
            <a:endParaRPr/>
          </a:p>
        </p:txBody>
      </p:sp>
      <p:pic>
        <p:nvPicPr>
          <p:cNvPr id="266" name="Google Shape;266;p33"/>
          <p:cNvPicPr preferRelativeResize="0"/>
          <p:nvPr/>
        </p:nvPicPr>
        <p:blipFill rotWithShape="1">
          <a:blip r:embed="rId3">
            <a:alphaModFix/>
          </a:blip>
          <a:srcRect l="42035" t="45712" r="41687" b="25335"/>
          <a:stretch/>
        </p:blipFill>
        <p:spPr>
          <a:xfrm>
            <a:off x="238752" y="1321900"/>
            <a:ext cx="2808001" cy="2808069"/>
          </a:xfrm>
          <a:prstGeom prst="rect">
            <a:avLst/>
          </a:prstGeom>
          <a:noFill/>
          <a:ln>
            <a:noFill/>
          </a:ln>
        </p:spPr>
      </p:pic>
      <p:sp>
        <p:nvSpPr>
          <p:cNvPr id="267" name="Google Shape;267;p33"/>
          <p:cNvSpPr txBox="1"/>
          <p:nvPr/>
        </p:nvSpPr>
        <p:spPr>
          <a:xfrm>
            <a:off x="987450" y="4279750"/>
            <a:ext cx="1233000" cy="8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Curved text (T is not fully recognised)</a:t>
            </a:r>
            <a:endParaRPr>
              <a:latin typeface="Open Sans"/>
              <a:ea typeface="Open Sans"/>
              <a:cs typeface="Open Sans"/>
              <a:sym typeface="Open Sans"/>
            </a:endParaRPr>
          </a:p>
        </p:txBody>
      </p:sp>
      <p:pic>
        <p:nvPicPr>
          <p:cNvPr id="268" name="Google Shape;268;p33"/>
          <p:cNvPicPr preferRelativeResize="0"/>
          <p:nvPr/>
        </p:nvPicPr>
        <p:blipFill rotWithShape="1">
          <a:blip r:embed="rId4">
            <a:alphaModFix/>
          </a:blip>
          <a:srcRect l="41606" t="46348" r="42003" b="25343"/>
          <a:stretch/>
        </p:blipFill>
        <p:spPr>
          <a:xfrm>
            <a:off x="3176649" y="1321901"/>
            <a:ext cx="2808001" cy="2726719"/>
          </a:xfrm>
          <a:prstGeom prst="rect">
            <a:avLst/>
          </a:prstGeom>
          <a:noFill/>
          <a:ln>
            <a:noFill/>
          </a:ln>
        </p:spPr>
      </p:pic>
      <p:sp>
        <p:nvSpPr>
          <p:cNvPr id="269" name="Google Shape;269;p33"/>
          <p:cNvSpPr txBox="1"/>
          <p:nvPr/>
        </p:nvSpPr>
        <p:spPr>
          <a:xfrm>
            <a:off x="3764775" y="4127350"/>
            <a:ext cx="1656000" cy="83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Long sentences (Overlapping Masks)</a:t>
            </a:r>
            <a:endParaRPr>
              <a:latin typeface="Open Sans"/>
              <a:ea typeface="Open Sans"/>
              <a:cs typeface="Open Sans"/>
              <a:sym typeface="Open Sans"/>
            </a:endParaRPr>
          </a:p>
        </p:txBody>
      </p:sp>
      <p:pic>
        <p:nvPicPr>
          <p:cNvPr id="270" name="Google Shape;270;p33"/>
          <p:cNvPicPr preferRelativeResize="0"/>
          <p:nvPr/>
        </p:nvPicPr>
        <p:blipFill rotWithShape="1">
          <a:blip r:embed="rId5">
            <a:alphaModFix/>
          </a:blip>
          <a:srcRect l="43579" t="54950" r="46221" b="26083"/>
          <a:stretch/>
        </p:blipFill>
        <p:spPr>
          <a:xfrm>
            <a:off x="6178600" y="1321900"/>
            <a:ext cx="2608141" cy="2726724"/>
          </a:xfrm>
          <a:prstGeom prst="rect">
            <a:avLst/>
          </a:prstGeom>
          <a:noFill/>
          <a:ln>
            <a:noFill/>
          </a:ln>
        </p:spPr>
      </p:pic>
      <p:sp>
        <p:nvSpPr>
          <p:cNvPr id="271" name="Google Shape;271;p33"/>
          <p:cNvSpPr txBox="1"/>
          <p:nvPr/>
        </p:nvSpPr>
        <p:spPr>
          <a:xfrm>
            <a:off x="6584175" y="4127350"/>
            <a:ext cx="1656000" cy="83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Different Script</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2376250" y="224075"/>
            <a:ext cx="4686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Text Recognition - CRNN (CNN + RNN)</a:t>
            </a:r>
            <a:endParaRPr/>
          </a:p>
        </p:txBody>
      </p:sp>
      <p:pic>
        <p:nvPicPr>
          <p:cNvPr id="277" name="Google Shape;277;p34"/>
          <p:cNvPicPr preferRelativeResize="0"/>
          <p:nvPr/>
        </p:nvPicPr>
        <p:blipFill>
          <a:blip r:embed="rId5">
            <a:alphaModFix/>
          </a:blip>
          <a:stretch>
            <a:fillRect/>
          </a:stretch>
        </p:blipFill>
        <p:spPr>
          <a:xfrm>
            <a:off x="584375" y="1061850"/>
            <a:ext cx="3089126" cy="3858924"/>
          </a:xfrm>
          <a:prstGeom prst="rect">
            <a:avLst/>
          </a:prstGeom>
          <a:noFill/>
          <a:ln>
            <a:noFill/>
          </a:ln>
        </p:spPr>
      </p:pic>
      <p:pic>
        <p:nvPicPr>
          <p:cNvPr id="278" name="Google Shape;278;p34"/>
          <p:cNvPicPr preferRelativeResize="0"/>
          <p:nvPr/>
        </p:nvPicPr>
        <p:blipFill>
          <a:blip r:embed="rId6">
            <a:alphaModFix/>
          </a:blip>
          <a:stretch>
            <a:fillRect/>
          </a:stretch>
        </p:blipFill>
        <p:spPr>
          <a:xfrm>
            <a:off x="3943026" y="1970375"/>
            <a:ext cx="4743774" cy="1802634"/>
          </a:xfrm>
          <a:prstGeom prst="rect">
            <a:avLst/>
          </a:prstGeom>
          <a:noFill/>
          <a:ln>
            <a:noFill/>
          </a:ln>
        </p:spPr>
      </p:pic>
      <p:sp>
        <p:nvSpPr>
          <p:cNvPr id="279" name="Google Shape;279;p34"/>
          <p:cNvSpPr txBox="1"/>
          <p:nvPr/>
        </p:nvSpPr>
        <p:spPr>
          <a:xfrm>
            <a:off x="6054900" y="4117125"/>
            <a:ext cx="30891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7"/>
              </a:rPr>
              <a:t>https://towardsdatascience.com/a-gentle-introduction-to-ocr-ee1469a201aa</a:t>
            </a:r>
            <a:endParaRPr/>
          </a:p>
          <a:p>
            <a:pPr marL="0" lvl="0" indent="0" algn="l" rtl="0">
              <a:spcBef>
                <a:spcPts val="0"/>
              </a:spcBef>
              <a:spcAft>
                <a:spcPts val="0"/>
              </a:spcAft>
              <a:buNone/>
            </a:pPr>
            <a:r>
              <a:rPr lang="en" sz="1100" u="sng">
                <a:solidFill>
                  <a:schemeClr val="hlink"/>
                </a:solidFill>
                <a:hlinkClick r:id="rId8"/>
              </a:rPr>
              <a:t>https://towardsdatascience.com/intuitively-understanding-connectionist-temporal-classification-3797e43a86c</a:t>
            </a:r>
            <a:endParaRPr/>
          </a:p>
        </p:txBody>
      </p:sp>
      <p:pic>
        <p:nvPicPr>
          <p:cNvPr id="2" name="Audio 1">
            <a:hlinkClick r:id="" action="ppaction://media"/>
            <a:extLst>
              <a:ext uri="{FF2B5EF4-FFF2-40B4-BE49-F238E27FC236}">
                <a16:creationId xmlns:a16="http://schemas.microsoft.com/office/drawing/2014/main" id="{4B4C9E6D-2CB3-4848-B5F4-3CE7C7EF392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759"/>
    </mc:Choice>
    <mc:Fallback xmlns="">
      <p:transition spd="slow" advTm="65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title"/>
          </p:nvPr>
        </p:nvSpPr>
        <p:spPr>
          <a:xfrm>
            <a:off x="2376250" y="224075"/>
            <a:ext cx="4686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Text Recognition - CRNN (CNN + RNN)</a:t>
            </a:r>
            <a:endParaRPr/>
          </a:p>
        </p:txBody>
      </p:sp>
      <p:pic>
        <p:nvPicPr>
          <p:cNvPr id="285" name="Google Shape;285;p35"/>
          <p:cNvPicPr preferRelativeResize="0"/>
          <p:nvPr/>
        </p:nvPicPr>
        <p:blipFill>
          <a:blip r:embed="rId5">
            <a:alphaModFix/>
          </a:blip>
          <a:stretch>
            <a:fillRect/>
          </a:stretch>
        </p:blipFill>
        <p:spPr>
          <a:xfrm>
            <a:off x="381000" y="1132175"/>
            <a:ext cx="4247856" cy="3858925"/>
          </a:xfrm>
          <a:prstGeom prst="rect">
            <a:avLst/>
          </a:prstGeom>
          <a:noFill/>
          <a:ln>
            <a:noFill/>
          </a:ln>
        </p:spPr>
      </p:pic>
      <p:pic>
        <p:nvPicPr>
          <p:cNvPr id="286" name="Google Shape;286;p35"/>
          <p:cNvPicPr preferRelativeResize="0"/>
          <p:nvPr/>
        </p:nvPicPr>
        <p:blipFill>
          <a:blip r:embed="rId6">
            <a:alphaModFix/>
          </a:blip>
          <a:stretch>
            <a:fillRect/>
          </a:stretch>
        </p:blipFill>
        <p:spPr>
          <a:xfrm>
            <a:off x="4705056" y="1817975"/>
            <a:ext cx="4210344" cy="2371275"/>
          </a:xfrm>
          <a:prstGeom prst="rect">
            <a:avLst/>
          </a:prstGeom>
          <a:noFill/>
          <a:ln>
            <a:noFill/>
          </a:ln>
        </p:spPr>
      </p:pic>
      <p:sp>
        <p:nvSpPr>
          <p:cNvPr id="287" name="Google Shape;287;p35"/>
          <p:cNvSpPr txBox="1"/>
          <p:nvPr/>
        </p:nvSpPr>
        <p:spPr>
          <a:xfrm>
            <a:off x="6087825" y="4619400"/>
            <a:ext cx="30000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accent5"/>
                </a:solidFill>
                <a:hlinkClick r:id="rId7"/>
              </a:rPr>
              <a:t>https://arxiv.org/pdf/1507.05717.pdf</a:t>
            </a:r>
            <a:endParaRPr/>
          </a:p>
        </p:txBody>
      </p:sp>
      <p:pic>
        <p:nvPicPr>
          <p:cNvPr id="4" name="Audio 3">
            <a:hlinkClick r:id="" action="ppaction://media"/>
            <a:extLst>
              <a:ext uri="{FF2B5EF4-FFF2-40B4-BE49-F238E27FC236}">
                <a16:creationId xmlns:a16="http://schemas.microsoft.com/office/drawing/2014/main" id="{6E0F3263-B991-465F-946D-FE2B2DF9A0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1391"/>
    </mc:Choice>
    <mc:Fallback xmlns="">
      <p:transition spd="slow" advTm="141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title"/>
          </p:nvPr>
        </p:nvSpPr>
        <p:spPr>
          <a:xfrm>
            <a:off x="3443050" y="224075"/>
            <a:ext cx="2460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Encoding the Text</a:t>
            </a:r>
            <a:endParaRPr/>
          </a:p>
        </p:txBody>
      </p:sp>
      <p:pic>
        <p:nvPicPr>
          <p:cNvPr id="293" name="Google Shape;293;p36"/>
          <p:cNvPicPr preferRelativeResize="0"/>
          <p:nvPr/>
        </p:nvPicPr>
        <p:blipFill>
          <a:blip r:embed="rId5">
            <a:alphaModFix/>
          </a:blip>
          <a:stretch>
            <a:fillRect/>
          </a:stretch>
        </p:blipFill>
        <p:spPr>
          <a:xfrm>
            <a:off x="361656" y="1360775"/>
            <a:ext cx="4210344" cy="3421353"/>
          </a:xfrm>
          <a:prstGeom prst="rect">
            <a:avLst/>
          </a:prstGeom>
          <a:noFill/>
          <a:ln>
            <a:noFill/>
          </a:ln>
        </p:spPr>
      </p:pic>
      <p:sp>
        <p:nvSpPr>
          <p:cNvPr id="294" name="Google Shape;294;p36"/>
          <p:cNvSpPr txBox="1">
            <a:spLocks noGrp="1"/>
          </p:cNvSpPr>
          <p:nvPr>
            <p:ph type="body" idx="1"/>
          </p:nvPr>
        </p:nvSpPr>
        <p:spPr>
          <a:xfrm>
            <a:off x="4495800" y="1026900"/>
            <a:ext cx="42105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Introducing a pseudo-character, blank (-)</a:t>
            </a:r>
            <a:endParaRPr b="1"/>
          </a:p>
          <a:p>
            <a:pPr marL="457200" lvl="0" indent="-304800" algn="l" rtl="0">
              <a:spcBef>
                <a:spcPts val="0"/>
              </a:spcBef>
              <a:spcAft>
                <a:spcPts val="0"/>
              </a:spcAft>
              <a:buSzPts val="1200"/>
              <a:buChar char="●"/>
            </a:pPr>
            <a:r>
              <a:rPr lang="en" b="1"/>
              <a:t>Three rules:</a:t>
            </a:r>
            <a:endParaRPr b="1"/>
          </a:p>
          <a:p>
            <a:pPr marL="914400" lvl="1" indent="-304800" algn="l" rtl="0">
              <a:spcBef>
                <a:spcPts val="0"/>
              </a:spcBef>
              <a:spcAft>
                <a:spcPts val="0"/>
              </a:spcAft>
              <a:buSzPts val="1200"/>
              <a:buChar char="○"/>
            </a:pPr>
            <a:r>
              <a:rPr lang="en" b="1"/>
              <a:t>We can insert arbitrary many blanks at any position</a:t>
            </a:r>
            <a:endParaRPr b="1"/>
          </a:p>
          <a:p>
            <a:pPr marL="914400" lvl="1" indent="-304800" algn="l" rtl="0">
              <a:spcBef>
                <a:spcPts val="0"/>
              </a:spcBef>
              <a:spcAft>
                <a:spcPts val="0"/>
              </a:spcAft>
              <a:buSzPts val="1200"/>
              <a:buChar char="○"/>
            </a:pPr>
            <a:r>
              <a:rPr lang="en" b="1"/>
              <a:t>We must insert a blank between duplicate characters, eg, t</a:t>
            </a:r>
            <a:r>
              <a:rPr lang="en" b="1" u="sng"/>
              <a:t>oo</a:t>
            </a:r>
            <a:endParaRPr b="1" u="sng"/>
          </a:p>
          <a:p>
            <a:pPr marL="914400" lvl="1" indent="-304800" algn="l" rtl="0">
              <a:spcBef>
                <a:spcPts val="0"/>
              </a:spcBef>
              <a:spcAft>
                <a:spcPts val="0"/>
              </a:spcAft>
              <a:buSzPts val="1200"/>
              <a:buChar char="○"/>
            </a:pPr>
            <a:r>
              <a:rPr lang="en" b="1"/>
              <a:t>We can repeat each character as often as we like.</a:t>
            </a:r>
            <a:endParaRPr b="1"/>
          </a:p>
          <a:p>
            <a:pPr marL="457200" lvl="0" indent="-304800" algn="l" rtl="0">
              <a:spcBef>
                <a:spcPts val="0"/>
              </a:spcBef>
              <a:spcAft>
                <a:spcPts val="0"/>
              </a:spcAft>
              <a:buSzPts val="1200"/>
              <a:buChar char="●"/>
            </a:pPr>
            <a:r>
              <a:rPr lang="en" b="1"/>
              <a:t>Example:</a:t>
            </a:r>
            <a:endParaRPr b="1"/>
          </a:p>
          <a:p>
            <a:pPr marL="914400" lvl="1" indent="-304800" algn="l" rtl="0">
              <a:spcBef>
                <a:spcPts val="0"/>
              </a:spcBef>
              <a:spcAft>
                <a:spcPts val="0"/>
              </a:spcAft>
              <a:buSzPts val="1200"/>
              <a:buChar char="○"/>
            </a:pPr>
            <a:r>
              <a:rPr lang="en" b="1"/>
              <a:t>“to”</a:t>
            </a:r>
            <a:endParaRPr b="1"/>
          </a:p>
          <a:p>
            <a:pPr marL="1371600" lvl="2" indent="-304800" algn="l" rtl="0">
              <a:spcBef>
                <a:spcPts val="0"/>
              </a:spcBef>
              <a:spcAft>
                <a:spcPts val="0"/>
              </a:spcAft>
              <a:buSzPts val="1200"/>
              <a:buChar char="■"/>
            </a:pPr>
            <a:r>
              <a:rPr lang="en" b="1"/>
              <a:t>---ttttttooo</a:t>
            </a:r>
            <a:endParaRPr b="1"/>
          </a:p>
          <a:p>
            <a:pPr marL="1371600" lvl="2" indent="-304800" algn="l" rtl="0">
              <a:spcBef>
                <a:spcPts val="0"/>
              </a:spcBef>
              <a:spcAft>
                <a:spcPts val="0"/>
              </a:spcAft>
              <a:buSzPts val="1200"/>
              <a:buChar char="■"/>
            </a:pPr>
            <a:r>
              <a:rPr lang="en" b="1"/>
              <a:t>-t-o-</a:t>
            </a:r>
            <a:endParaRPr b="1"/>
          </a:p>
          <a:p>
            <a:pPr marL="1371600" lvl="2" indent="-304800" algn="l" rtl="0">
              <a:spcBef>
                <a:spcPts val="0"/>
              </a:spcBef>
              <a:spcAft>
                <a:spcPts val="0"/>
              </a:spcAft>
              <a:buSzPts val="1200"/>
              <a:buChar char="■"/>
            </a:pPr>
            <a:r>
              <a:rPr lang="en" b="1"/>
              <a:t>to</a:t>
            </a:r>
            <a:endParaRPr b="1"/>
          </a:p>
          <a:p>
            <a:pPr marL="914400" lvl="1" indent="-304800" algn="l" rtl="0">
              <a:spcBef>
                <a:spcPts val="0"/>
              </a:spcBef>
              <a:spcAft>
                <a:spcPts val="0"/>
              </a:spcAft>
              <a:buSzPts val="1200"/>
              <a:buChar char="○"/>
            </a:pPr>
            <a:r>
              <a:rPr lang="en" b="1"/>
              <a:t>“too”:</a:t>
            </a:r>
            <a:endParaRPr b="1"/>
          </a:p>
          <a:p>
            <a:pPr marL="1371600" lvl="2" indent="-304800" algn="l" rtl="0">
              <a:spcBef>
                <a:spcPts val="0"/>
              </a:spcBef>
              <a:spcAft>
                <a:spcPts val="0"/>
              </a:spcAft>
              <a:buSzPts val="1200"/>
              <a:buChar char="■"/>
            </a:pPr>
            <a:r>
              <a:rPr lang="en" b="1"/>
              <a:t>---ttttto-o</a:t>
            </a:r>
            <a:endParaRPr b="1"/>
          </a:p>
          <a:p>
            <a:pPr marL="1371600" lvl="2" indent="-304800" algn="l" rtl="0">
              <a:spcBef>
                <a:spcPts val="0"/>
              </a:spcBef>
              <a:spcAft>
                <a:spcPts val="0"/>
              </a:spcAft>
              <a:buSzPts val="1200"/>
              <a:buChar char="■"/>
            </a:pPr>
            <a:r>
              <a:rPr lang="en" b="1"/>
              <a:t>-t-o-o-</a:t>
            </a:r>
            <a:endParaRPr b="1"/>
          </a:p>
          <a:p>
            <a:pPr marL="1371600" lvl="2" indent="-304800" algn="l" rtl="0">
              <a:spcBef>
                <a:spcPts val="0"/>
              </a:spcBef>
              <a:spcAft>
                <a:spcPts val="0"/>
              </a:spcAft>
              <a:buSzPts val="1200"/>
              <a:buChar char="■"/>
            </a:pPr>
            <a:r>
              <a:rPr lang="en" b="1"/>
              <a:t>to-o</a:t>
            </a:r>
            <a:endParaRPr b="1"/>
          </a:p>
          <a:p>
            <a:pPr marL="1371600" lvl="2" indent="-304800" algn="l" rtl="0">
              <a:spcBef>
                <a:spcPts val="0"/>
              </a:spcBef>
              <a:spcAft>
                <a:spcPts val="0"/>
              </a:spcAft>
              <a:buSzPts val="1200"/>
              <a:buChar char="■"/>
            </a:pPr>
            <a:r>
              <a:rPr lang="en" b="1"/>
              <a:t>NOT “too”</a:t>
            </a:r>
            <a:endParaRPr b="1"/>
          </a:p>
        </p:txBody>
      </p:sp>
      <p:pic>
        <p:nvPicPr>
          <p:cNvPr id="6" name="Audio 5">
            <a:hlinkClick r:id="" action="ppaction://media"/>
            <a:extLst>
              <a:ext uri="{FF2B5EF4-FFF2-40B4-BE49-F238E27FC236}">
                <a16:creationId xmlns:a16="http://schemas.microsoft.com/office/drawing/2014/main" id="{0723F6E9-874B-40F7-9508-5F9A831BFD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8437"/>
    </mc:Choice>
    <mc:Fallback xmlns="">
      <p:transition spd="slow" advTm="158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2985850" y="224075"/>
            <a:ext cx="4686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Calculating the CTC Loss</a:t>
            </a:r>
            <a:endParaRPr/>
          </a:p>
        </p:txBody>
      </p:sp>
      <p:sp>
        <p:nvSpPr>
          <p:cNvPr id="300" name="Google Shape;300;p37"/>
          <p:cNvSpPr txBox="1">
            <a:spLocks noGrp="1"/>
          </p:cNvSpPr>
          <p:nvPr>
            <p:ph type="body" idx="1"/>
          </p:nvPr>
        </p:nvSpPr>
        <p:spPr>
          <a:xfrm>
            <a:off x="4800600" y="1255500"/>
            <a:ext cx="42105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It tries all possible alignments of the ground truth text in the image and takes the sum of all scores. This way, the score of a ground truth text is high if the sum over the alignment-scores has a high value.</a:t>
            </a:r>
            <a:endParaRPr b="1"/>
          </a:p>
          <a:p>
            <a:pPr marL="457200" lvl="0" indent="-304800" algn="l" rtl="0">
              <a:spcBef>
                <a:spcPts val="0"/>
              </a:spcBef>
              <a:spcAft>
                <a:spcPts val="0"/>
              </a:spcAft>
              <a:buSzPts val="1200"/>
              <a:buChar char="●"/>
            </a:pPr>
            <a:r>
              <a:rPr lang="en" b="1"/>
              <a:t>If the ground truth is “a”:</a:t>
            </a:r>
            <a:endParaRPr b="1"/>
          </a:p>
          <a:p>
            <a:pPr marL="914400" lvl="1" indent="-304800" algn="l" rtl="0">
              <a:spcBef>
                <a:spcPts val="0"/>
              </a:spcBef>
              <a:spcAft>
                <a:spcPts val="0"/>
              </a:spcAft>
              <a:buSzPts val="1200"/>
              <a:buChar char="○"/>
            </a:pPr>
            <a:r>
              <a:rPr lang="en" b="1"/>
              <a:t>Path 1: “aa” -&gt; 0.4*0.4</a:t>
            </a:r>
            <a:endParaRPr b="1"/>
          </a:p>
          <a:p>
            <a:pPr marL="914400" lvl="1" indent="-304800" algn="l" rtl="0">
              <a:spcBef>
                <a:spcPts val="0"/>
              </a:spcBef>
              <a:spcAft>
                <a:spcPts val="0"/>
              </a:spcAft>
              <a:buSzPts val="1200"/>
              <a:buChar char="○"/>
            </a:pPr>
            <a:r>
              <a:rPr lang="en" b="1"/>
              <a:t>Path 2: “a-” -&gt; 0.4*0.6</a:t>
            </a:r>
            <a:endParaRPr b="1"/>
          </a:p>
          <a:p>
            <a:pPr marL="914400" lvl="1" indent="-304800" algn="l" rtl="0">
              <a:spcBef>
                <a:spcPts val="0"/>
              </a:spcBef>
              <a:spcAft>
                <a:spcPts val="0"/>
              </a:spcAft>
              <a:buSzPts val="1200"/>
              <a:buChar char="○"/>
            </a:pPr>
            <a:r>
              <a:rPr lang="en" b="1"/>
              <a:t>Path 3: “-a” -&gt; 0.6*0.4</a:t>
            </a:r>
            <a:endParaRPr b="1"/>
          </a:p>
          <a:p>
            <a:pPr marL="914400" lvl="1" indent="-304800" algn="l" rtl="0">
              <a:spcBef>
                <a:spcPts val="0"/>
              </a:spcBef>
              <a:spcAft>
                <a:spcPts val="0"/>
              </a:spcAft>
              <a:buSzPts val="1200"/>
              <a:buChar char="○"/>
            </a:pPr>
            <a:r>
              <a:rPr lang="en" b="1"/>
              <a:t>Total score = 0.64</a:t>
            </a:r>
            <a:endParaRPr b="1"/>
          </a:p>
          <a:p>
            <a:pPr marL="457200" lvl="0" indent="-304800" algn="l" rtl="0">
              <a:spcBef>
                <a:spcPts val="0"/>
              </a:spcBef>
              <a:spcAft>
                <a:spcPts val="0"/>
              </a:spcAft>
              <a:buSzPts val="1200"/>
              <a:buChar char="●"/>
            </a:pPr>
            <a:r>
              <a:rPr lang="en" b="1"/>
              <a:t>If the ground truth is “”:</a:t>
            </a:r>
            <a:endParaRPr b="1"/>
          </a:p>
          <a:p>
            <a:pPr marL="914400" lvl="1" indent="-304800" algn="l" rtl="0">
              <a:spcBef>
                <a:spcPts val="0"/>
              </a:spcBef>
              <a:spcAft>
                <a:spcPts val="0"/>
              </a:spcAft>
              <a:buSzPts val="1200"/>
              <a:buChar char="○"/>
            </a:pPr>
            <a:r>
              <a:rPr lang="en" b="1"/>
              <a:t>Path 1: “--” -&gt; 0.6*0.6</a:t>
            </a:r>
            <a:endParaRPr b="1"/>
          </a:p>
          <a:p>
            <a:pPr marL="914400" lvl="1" indent="-304800" algn="l" rtl="0">
              <a:spcBef>
                <a:spcPts val="0"/>
              </a:spcBef>
              <a:spcAft>
                <a:spcPts val="0"/>
              </a:spcAft>
              <a:buSzPts val="1200"/>
              <a:buChar char="○"/>
            </a:pPr>
            <a:r>
              <a:rPr lang="en" b="1"/>
              <a:t>Total score = 0.36</a:t>
            </a:r>
            <a:endParaRPr b="1"/>
          </a:p>
          <a:p>
            <a:pPr marL="457200" lvl="0" indent="-304800" algn="l" rtl="0">
              <a:spcBef>
                <a:spcPts val="0"/>
              </a:spcBef>
              <a:spcAft>
                <a:spcPts val="0"/>
              </a:spcAft>
              <a:buSzPts val="1200"/>
              <a:buChar char="●"/>
            </a:pPr>
            <a:r>
              <a:rPr lang="en" b="1"/>
              <a:t>Loss = negative log of the total score</a:t>
            </a:r>
            <a:endParaRPr b="1"/>
          </a:p>
        </p:txBody>
      </p:sp>
      <p:pic>
        <p:nvPicPr>
          <p:cNvPr id="301" name="Google Shape;301;p37"/>
          <p:cNvPicPr preferRelativeResize="0"/>
          <p:nvPr/>
        </p:nvPicPr>
        <p:blipFill>
          <a:blip r:embed="rId5">
            <a:alphaModFix/>
          </a:blip>
          <a:stretch>
            <a:fillRect/>
          </a:stretch>
        </p:blipFill>
        <p:spPr>
          <a:xfrm>
            <a:off x="281825" y="1393875"/>
            <a:ext cx="4511424" cy="3066500"/>
          </a:xfrm>
          <a:prstGeom prst="rect">
            <a:avLst/>
          </a:prstGeom>
          <a:noFill/>
          <a:ln>
            <a:noFill/>
          </a:ln>
        </p:spPr>
      </p:pic>
      <p:pic>
        <p:nvPicPr>
          <p:cNvPr id="5" name="Audio 4">
            <a:hlinkClick r:id="" action="ppaction://media"/>
            <a:extLst>
              <a:ext uri="{FF2B5EF4-FFF2-40B4-BE49-F238E27FC236}">
                <a16:creationId xmlns:a16="http://schemas.microsoft.com/office/drawing/2014/main" id="{950C71BA-DD55-4167-900F-0B0B34C98A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4167"/>
    </mc:Choice>
    <mc:Fallback xmlns="">
      <p:transition spd="slow" advTm="134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3519250" y="224075"/>
            <a:ext cx="2418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Decoding the Text</a:t>
            </a:r>
            <a:endParaRPr/>
          </a:p>
        </p:txBody>
      </p:sp>
      <p:sp>
        <p:nvSpPr>
          <p:cNvPr id="307" name="Google Shape;307;p38"/>
          <p:cNvSpPr txBox="1">
            <a:spLocks noGrp="1"/>
          </p:cNvSpPr>
          <p:nvPr>
            <p:ph type="body" idx="1"/>
          </p:nvPr>
        </p:nvSpPr>
        <p:spPr>
          <a:xfrm>
            <a:off x="4800600" y="1255500"/>
            <a:ext cx="42105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Best path decoding:</a:t>
            </a:r>
            <a:endParaRPr b="1"/>
          </a:p>
          <a:p>
            <a:pPr marL="914400" lvl="1" indent="-304800" algn="l" rtl="0">
              <a:spcBef>
                <a:spcPts val="0"/>
              </a:spcBef>
              <a:spcAft>
                <a:spcPts val="0"/>
              </a:spcAft>
              <a:buSzPts val="1200"/>
              <a:buChar char="○"/>
            </a:pPr>
            <a:r>
              <a:rPr lang="en" b="1"/>
              <a:t>Calculate the best path by taking the most likely character per time-step.</a:t>
            </a:r>
            <a:endParaRPr b="1"/>
          </a:p>
          <a:p>
            <a:pPr marL="914400" lvl="1" indent="-304800" algn="l" rtl="0">
              <a:spcBef>
                <a:spcPts val="0"/>
              </a:spcBef>
              <a:spcAft>
                <a:spcPts val="0"/>
              </a:spcAft>
              <a:buSzPts val="1200"/>
              <a:buChar char="○"/>
            </a:pPr>
            <a:r>
              <a:rPr lang="en" b="1"/>
              <a:t>Decode by first removing duplicate characters and then removing all blanks from the path. What remains represents the recognized text.</a:t>
            </a:r>
            <a:endParaRPr b="1"/>
          </a:p>
          <a:p>
            <a:pPr marL="457200" lvl="0" indent="-304800" algn="l" rtl="0">
              <a:spcBef>
                <a:spcPts val="0"/>
              </a:spcBef>
              <a:spcAft>
                <a:spcPts val="0"/>
              </a:spcAft>
              <a:buSzPts val="1200"/>
              <a:buChar char="●"/>
            </a:pPr>
            <a:r>
              <a:rPr lang="en" b="1"/>
              <a:t>Only an approximation</a:t>
            </a:r>
            <a:endParaRPr b="1"/>
          </a:p>
          <a:p>
            <a:pPr marL="457200" lvl="0" indent="-304800" algn="l" rtl="0">
              <a:spcBef>
                <a:spcPts val="0"/>
              </a:spcBef>
              <a:spcAft>
                <a:spcPts val="0"/>
              </a:spcAft>
              <a:buSzPts val="1200"/>
              <a:buChar char="●"/>
            </a:pPr>
            <a:r>
              <a:rPr lang="en" b="1"/>
              <a:t>The approximation algorithm often gives good results in practical situations.</a:t>
            </a:r>
            <a:endParaRPr b="1"/>
          </a:p>
          <a:p>
            <a:pPr marL="457200" lvl="0" indent="-304800" algn="l" rtl="0">
              <a:spcBef>
                <a:spcPts val="0"/>
              </a:spcBef>
              <a:spcAft>
                <a:spcPts val="0"/>
              </a:spcAft>
              <a:buSzPts val="1200"/>
              <a:buChar char="●"/>
            </a:pPr>
            <a:r>
              <a:rPr lang="en" b="1"/>
              <a:t>Advanced decoders: beam-search decoding, prefix-search decoding or token passing, which also use information about language structure to improve the results.</a:t>
            </a:r>
            <a:endParaRPr b="1"/>
          </a:p>
          <a:p>
            <a:pPr marL="0" lvl="0" indent="0" algn="l" rtl="0">
              <a:spcBef>
                <a:spcPts val="1600"/>
              </a:spcBef>
              <a:spcAft>
                <a:spcPts val="1600"/>
              </a:spcAft>
              <a:buNone/>
            </a:pPr>
            <a:endParaRPr b="1"/>
          </a:p>
        </p:txBody>
      </p:sp>
      <p:pic>
        <p:nvPicPr>
          <p:cNvPr id="308" name="Google Shape;308;p38"/>
          <p:cNvPicPr preferRelativeResize="0"/>
          <p:nvPr/>
        </p:nvPicPr>
        <p:blipFill>
          <a:blip r:embed="rId5">
            <a:alphaModFix/>
          </a:blip>
          <a:stretch>
            <a:fillRect/>
          </a:stretch>
        </p:blipFill>
        <p:spPr>
          <a:xfrm>
            <a:off x="1056375" y="1050100"/>
            <a:ext cx="3373874" cy="3873900"/>
          </a:xfrm>
          <a:prstGeom prst="rect">
            <a:avLst/>
          </a:prstGeom>
          <a:noFill/>
          <a:ln>
            <a:noFill/>
          </a:ln>
        </p:spPr>
      </p:pic>
      <p:sp>
        <p:nvSpPr>
          <p:cNvPr id="309" name="Google Shape;309;p38"/>
          <p:cNvSpPr txBox="1"/>
          <p:nvPr/>
        </p:nvSpPr>
        <p:spPr>
          <a:xfrm>
            <a:off x="6057675" y="4448400"/>
            <a:ext cx="30000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6"/>
              </a:rPr>
              <a:t>https://www.cs.toronto.edu/~graves/icml_2006.pdf</a:t>
            </a:r>
            <a:endParaRPr/>
          </a:p>
        </p:txBody>
      </p:sp>
      <p:pic>
        <p:nvPicPr>
          <p:cNvPr id="4" name="Audio 3">
            <a:hlinkClick r:id="" action="ppaction://media"/>
            <a:extLst>
              <a:ext uri="{FF2B5EF4-FFF2-40B4-BE49-F238E27FC236}">
                <a16:creationId xmlns:a16="http://schemas.microsoft.com/office/drawing/2014/main" id="{53E8D7C3-EA0A-4CFA-926C-35C672473D6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049"/>
    </mc:Choice>
    <mc:Fallback xmlns="">
      <p:transition spd="slow" advTm="135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txBox="1">
            <a:spLocks noGrp="1"/>
          </p:cNvSpPr>
          <p:nvPr>
            <p:ph type="title"/>
          </p:nvPr>
        </p:nvSpPr>
        <p:spPr>
          <a:xfrm>
            <a:off x="3519250" y="224075"/>
            <a:ext cx="2418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Decoding the Text</a:t>
            </a:r>
            <a:endParaRPr/>
          </a:p>
        </p:txBody>
      </p:sp>
      <p:pic>
        <p:nvPicPr>
          <p:cNvPr id="315" name="Google Shape;315;p39"/>
          <p:cNvPicPr preferRelativeResize="0"/>
          <p:nvPr/>
        </p:nvPicPr>
        <p:blipFill>
          <a:blip r:embed="rId5">
            <a:alphaModFix/>
          </a:blip>
          <a:stretch>
            <a:fillRect/>
          </a:stretch>
        </p:blipFill>
        <p:spPr>
          <a:xfrm>
            <a:off x="292413" y="1005750"/>
            <a:ext cx="4901587" cy="3858925"/>
          </a:xfrm>
          <a:prstGeom prst="rect">
            <a:avLst/>
          </a:prstGeom>
          <a:noFill/>
          <a:ln>
            <a:noFill/>
          </a:ln>
        </p:spPr>
      </p:pic>
      <p:sp>
        <p:nvSpPr>
          <p:cNvPr id="316" name="Google Shape;316;p39"/>
          <p:cNvSpPr txBox="1">
            <a:spLocks noGrp="1"/>
          </p:cNvSpPr>
          <p:nvPr>
            <p:ph type="body" idx="1"/>
          </p:nvPr>
        </p:nvSpPr>
        <p:spPr>
          <a:xfrm>
            <a:off x="5308875" y="1103100"/>
            <a:ext cx="36261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Most likely character at:</a:t>
            </a:r>
            <a:endParaRPr b="1"/>
          </a:p>
          <a:p>
            <a:pPr marL="914400" lvl="1" indent="-304800" algn="l" rtl="0">
              <a:spcBef>
                <a:spcPts val="0"/>
              </a:spcBef>
              <a:spcAft>
                <a:spcPts val="0"/>
              </a:spcAft>
              <a:buSzPts val="1200"/>
              <a:buChar char="○"/>
            </a:pPr>
            <a:r>
              <a:rPr lang="en" b="1"/>
              <a:t>t0 : a</a:t>
            </a:r>
            <a:endParaRPr b="1"/>
          </a:p>
          <a:p>
            <a:pPr marL="914400" lvl="1" indent="-304800" algn="l" rtl="0">
              <a:spcBef>
                <a:spcPts val="0"/>
              </a:spcBef>
              <a:spcAft>
                <a:spcPts val="0"/>
              </a:spcAft>
              <a:buSzPts val="1200"/>
              <a:buChar char="○"/>
            </a:pPr>
            <a:r>
              <a:rPr lang="en" b="1"/>
              <a:t>t1 : a</a:t>
            </a:r>
            <a:endParaRPr b="1"/>
          </a:p>
          <a:p>
            <a:pPr marL="914400" lvl="1" indent="-304800" algn="l" rtl="0">
              <a:spcBef>
                <a:spcPts val="0"/>
              </a:spcBef>
              <a:spcAft>
                <a:spcPts val="0"/>
              </a:spcAft>
              <a:buSzPts val="1200"/>
              <a:buChar char="○"/>
            </a:pPr>
            <a:r>
              <a:rPr lang="en" b="1"/>
              <a:t>t2 : a</a:t>
            </a:r>
            <a:endParaRPr b="1"/>
          </a:p>
          <a:p>
            <a:pPr marL="914400" lvl="1" indent="-304800" algn="l" rtl="0">
              <a:spcBef>
                <a:spcPts val="0"/>
              </a:spcBef>
              <a:spcAft>
                <a:spcPts val="0"/>
              </a:spcAft>
              <a:buSzPts val="1200"/>
              <a:buChar char="○"/>
            </a:pPr>
            <a:r>
              <a:rPr lang="en" b="1"/>
              <a:t>t3 : -</a:t>
            </a:r>
            <a:endParaRPr b="1"/>
          </a:p>
          <a:p>
            <a:pPr marL="914400" lvl="1" indent="-304800" algn="l" rtl="0">
              <a:spcBef>
                <a:spcPts val="0"/>
              </a:spcBef>
              <a:spcAft>
                <a:spcPts val="0"/>
              </a:spcAft>
              <a:buSzPts val="1200"/>
              <a:buChar char="○"/>
            </a:pPr>
            <a:r>
              <a:rPr lang="en" b="1"/>
              <a:t>t4 : b</a:t>
            </a:r>
            <a:endParaRPr b="1"/>
          </a:p>
          <a:p>
            <a:pPr marL="457200" lvl="0" indent="-304800" algn="l" rtl="0">
              <a:spcBef>
                <a:spcPts val="0"/>
              </a:spcBef>
              <a:spcAft>
                <a:spcPts val="0"/>
              </a:spcAft>
              <a:buSzPts val="1200"/>
              <a:buChar char="●"/>
            </a:pPr>
            <a:r>
              <a:rPr lang="en" b="1"/>
              <a:t>Best path: “aaa-b”</a:t>
            </a:r>
            <a:endParaRPr b="1"/>
          </a:p>
          <a:p>
            <a:pPr marL="457200" lvl="0" indent="-304800" algn="l" rtl="0">
              <a:spcBef>
                <a:spcPts val="0"/>
              </a:spcBef>
              <a:spcAft>
                <a:spcPts val="0"/>
              </a:spcAft>
              <a:buSzPts val="1200"/>
              <a:buChar char="●"/>
            </a:pPr>
            <a:r>
              <a:rPr lang="en" b="1"/>
              <a:t>Remove duplicates: “a-b”</a:t>
            </a:r>
            <a:endParaRPr b="1"/>
          </a:p>
          <a:p>
            <a:pPr marL="457200" lvl="0" indent="-304800" algn="l" rtl="0">
              <a:spcBef>
                <a:spcPts val="0"/>
              </a:spcBef>
              <a:spcAft>
                <a:spcPts val="0"/>
              </a:spcAft>
              <a:buSzPts val="1200"/>
              <a:buChar char="●"/>
            </a:pPr>
            <a:r>
              <a:rPr lang="en" b="1"/>
              <a:t>Remove blanks: “ab”</a:t>
            </a:r>
            <a:endParaRPr b="1"/>
          </a:p>
          <a:p>
            <a:pPr marL="457200" lvl="0" indent="-304800" algn="l" rtl="0">
              <a:spcBef>
                <a:spcPts val="0"/>
              </a:spcBef>
              <a:spcAft>
                <a:spcPts val="0"/>
              </a:spcAft>
              <a:buSzPts val="1200"/>
              <a:buChar char="●"/>
            </a:pPr>
            <a:r>
              <a:rPr lang="en" b="1"/>
              <a:t>Output: “ab”</a:t>
            </a:r>
            <a:endParaRPr b="1"/>
          </a:p>
        </p:txBody>
      </p:sp>
      <p:pic>
        <p:nvPicPr>
          <p:cNvPr id="5" name="Audio 4">
            <a:hlinkClick r:id="" action="ppaction://media"/>
            <a:extLst>
              <a:ext uri="{FF2B5EF4-FFF2-40B4-BE49-F238E27FC236}">
                <a16:creationId xmlns:a16="http://schemas.microsoft.com/office/drawing/2014/main" id="{030BE06D-CD97-414A-AE84-3D6F7F370B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399"/>
    </mc:Choice>
    <mc:Fallback xmlns="">
      <p:transition spd="slow" advTm="65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title"/>
          </p:nvPr>
        </p:nvSpPr>
        <p:spPr>
          <a:xfrm>
            <a:off x="3331700" y="-4525"/>
            <a:ext cx="2757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 for the CRNN</a:t>
            </a:r>
            <a:endParaRPr/>
          </a:p>
        </p:txBody>
      </p:sp>
      <p:sp>
        <p:nvSpPr>
          <p:cNvPr id="322" name="Google Shape;322;p40"/>
          <p:cNvSpPr txBox="1">
            <a:spLocks noGrp="1"/>
          </p:cNvSpPr>
          <p:nvPr>
            <p:ph type="body" idx="1"/>
          </p:nvPr>
        </p:nvSpPr>
        <p:spPr>
          <a:xfrm>
            <a:off x="678725" y="903575"/>
            <a:ext cx="76353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Evaluation criteria is accuracy (Correct predictions / Total number of queries)</a:t>
            </a:r>
            <a:endParaRPr b="1"/>
          </a:p>
          <a:p>
            <a:pPr marL="457200" lvl="0" indent="0" algn="l" rtl="0">
              <a:spcBef>
                <a:spcPts val="1600"/>
              </a:spcBef>
              <a:spcAft>
                <a:spcPts val="1600"/>
              </a:spcAft>
              <a:buNone/>
            </a:pPr>
            <a:endParaRPr b="1"/>
          </a:p>
        </p:txBody>
      </p:sp>
      <p:pic>
        <p:nvPicPr>
          <p:cNvPr id="323" name="Google Shape;323;p40"/>
          <p:cNvPicPr preferRelativeResize="0"/>
          <p:nvPr/>
        </p:nvPicPr>
        <p:blipFill>
          <a:blip r:embed="rId5">
            <a:alphaModFix/>
          </a:blip>
          <a:stretch>
            <a:fillRect/>
          </a:stretch>
        </p:blipFill>
        <p:spPr>
          <a:xfrm>
            <a:off x="1159575" y="1417332"/>
            <a:ext cx="6977249" cy="3521751"/>
          </a:xfrm>
          <a:prstGeom prst="rect">
            <a:avLst/>
          </a:prstGeom>
          <a:noFill/>
          <a:ln>
            <a:noFill/>
          </a:ln>
        </p:spPr>
      </p:pic>
      <p:pic>
        <p:nvPicPr>
          <p:cNvPr id="4" name="Audio 3">
            <a:hlinkClick r:id="" action="ppaction://media"/>
            <a:extLst>
              <a:ext uri="{FF2B5EF4-FFF2-40B4-BE49-F238E27FC236}">
                <a16:creationId xmlns:a16="http://schemas.microsoft.com/office/drawing/2014/main" id="{FA65E5D7-E97A-4CA4-8C89-CB7A3A0246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892"/>
    </mc:Choice>
    <mc:Fallback xmlns="">
      <p:transition spd="slow" advTm="46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1"/>
          <p:cNvSpPr txBox="1">
            <a:spLocks noGrp="1"/>
          </p:cNvSpPr>
          <p:nvPr>
            <p:ph type="title"/>
          </p:nvPr>
        </p:nvSpPr>
        <p:spPr>
          <a:xfrm>
            <a:off x="3331700" y="-4525"/>
            <a:ext cx="2757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 for the CRNN</a:t>
            </a:r>
            <a:endParaRPr/>
          </a:p>
        </p:txBody>
      </p:sp>
      <p:sp>
        <p:nvSpPr>
          <p:cNvPr id="329" name="Google Shape;329;p41"/>
          <p:cNvSpPr txBox="1">
            <a:spLocks noGrp="1"/>
          </p:cNvSpPr>
          <p:nvPr>
            <p:ph type="body" idx="1"/>
          </p:nvPr>
        </p:nvSpPr>
        <p:spPr>
          <a:xfrm>
            <a:off x="678725" y="903575"/>
            <a:ext cx="76353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Evaluation criteria is accuracy (Correct predictions / Total number of queries)</a:t>
            </a:r>
            <a:endParaRPr b="1"/>
          </a:p>
          <a:p>
            <a:pPr marL="0" lvl="0" indent="0" algn="l" rtl="0">
              <a:spcBef>
                <a:spcPts val="1600"/>
              </a:spcBef>
              <a:spcAft>
                <a:spcPts val="1600"/>
              </a:spcAft>
              <a:buNone/>
            </a:pPr>
            <a:endParaRPr b="1"/>
          </a:p>
        </p:txBody>
      </p:sp>
      <p:graphicFrame>
        <p:nvGraphicFramePr>
          <p:cNvPr id="330" name="Google Shape;330;p41"/>
          <p:cNvGraphicFramePr/>
          <p:nvPr/>
        </p:nvGraphicFramePr>
        <p:xfrm>
          <a:off x="952500" y="2000250"/>
          <a:ext cx="7239000" cy="1188630"/>
        </p:xfrm>
        <a:graphic>
          <a:graphicData uri="http://schemas.openxmlformats.org/drawingml/2006/table">
            <a:tbl>
              <a:tblPr>
                <a:noFill/>
                <a:tableStyleId>{6F19F9A5-D90C-40EA-9A57-3AF34ED65C10}</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Dataset</a:t>
                      </a:r>
                      <a:endParaRPr b="1"/>
                    </a:p>
                  </a:txBody>
                  <a:tcPr marL="91425" marR="91425" marT="91425" marB="91425"/>
                </a:tc>
                <a:tc>
                  <a:txBody>
                    <a:bodyPr/>
                    <a:lstStyle/>
                    <a:p>
                      <a:pPr marL="0" lvl="0" indent="0" algn="l" rtl="0">
                        <a:spcBef>
                          <a:spcPts val="0"/>
                        </a:spcBef>
                        <a:spcAft>
                          <a:spcPts val="0"/>
                        </a:spcAft>
                        <a:buNone/>
                      </a:pPr>
                      <a:r>
                        <a:rPr lang="en"/>
                        <a:t>IIIT5K</a:t>
                      </a:r>
                      <a:endParaRPr/>
                    </a:p>
                  </a:txBody>
                  <a:tcPr marL="91425" marR="91425" marT="91425" marB="91425"/>
                </a:tc>
                <a:tc>
                  <a:txBody>
                    <a:bodyPr/>
                    <a:lstStyle/>
                    <a:p>
                      <a:pPr marL="0" lvl="0" indent="0" algn="l" rtl="0">
                        <a:spcBef>
                          <a:spcPts val="0"/>
                        </a:spcBef>
                        <a:spcAft>
                          <a:spcPts val="0"/>
                        </a:spcAft>
                        <a:buNone/>
                      </a:pPr>
                      <a:r>
                        <a:rPr lang="en"/>
                        <a:t>3000 images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Author’s accuracy</a:t>
                      </a:r>
                      <a:endParaRPr b="1"/>
                    </a:p>
                  </a:txBody>
                  <a:tcPr marL="91425" marR="91425" marT="91425" marB="91425"/>
                </a:tc>
                <a:tc>
                  <a:txBody>
                    <a:bodyPr/>
                    <a:lstStyle/>
                    <a:p>
                      <a:pPr marL="0" lvl="0" indent="0" algn="l" rtl="0">
                        <a:spcBef>
                          <a:spcPts val="0"/>
                        </a:spcBef>
                        <a:spcAft>
                          <a:spcPts val="0"/>
                        </a:spcAft>
                        <a:buNone/>
                      </a:pPr>
                      <a:r>
                        <a:rPr lang="en"/>
                        <a:t>78.2%</a:t>
                      </a:r>
                      <a:endParaRPr/>
                    </a:p>
                  </a:txBody>
                  <a:tcPr marL="91425" marR="91425" marT="91425" marB="91425"/>
                </a:tc>
                <a:tc>
                  <a:txBody>
                    <a:bodyPr/>
                    <a:lstStyle/>
                    <a:p>
                      <a:pPr marL="0" lvl="0" indent="0" algn="l" rtl="0">
                        <a:spcBef>
                          <a:spcPts val="0"/>
                        </a:spcBef>
                        <a:spcAft>
                          <a:spcPts val="0"/>
                        </a:spcAft>
                        <a:buNone/>
                      </a:pPr>
                      <a:r>
                        <a:rPr lang="en"/>
                        <a:t>Trained on 9 million images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Our accuracy</a:t>
                      </a:r>
                      <a:endParaRPr b="1"/>
                    </a:p>
                  </a:txBody>
                  <a:tcPr marL="91425" marR="91425" marT="91425" marB="91425"/>
                </a:tc>
                <a:tc>
                  <a:txBody>
                    <a:bodyPr/>
                    <a:lstStyle/>
                    <a:p>
                      <a:pPr marL="0" lvl="0" indent="0" algn="l" rtl="0">
                        <a:spcBef>
                          <a:spcPts val="0"/>
                        </a:spcBef>
                        <a:spcAft>
                          <a:spcPts val="0"/>
                        </a:spcAft>
                        <a:buNone/>
                      </a:pPr>
                      <a:r>
                        <a:rPr lang="en"/>
                        <a:t>70.6%</a:t>
                      </a:r>
                      <a:endParaRPr/>
                    </a:p>
                  </a:txBody>
                  <a:tcPr marL="91425" marR="91425" marT="91425" marB="91425"/>
                </a:tc>
                <a:tc>
                  <a:txBody>
                    <a:bodyPr/>
                    <a:lstStyle/>
                    <a:p>
                      <a:pPr marL="0" lvl="0" indent="0" algn="l" rtl="0">
                        <a:spcBef>
                          <a:spcPts val="0"/>
                        </a:spcBef>
                        <a:spcAft>
                          <a:spcPts val="0"/>
                        </a:spcAft>
                        <a:buNone/>
                      </a:pPr>
                      <a:r>
                        <a:rPr lang="en"/>
                        <a:t>Trained on 100k images</a:t>
                      </a:r>
                      <a:endParaRPr/>
                    </a:p>
                  </a:txBody>
                  <a:tcPr marL="91425" marR="91425" marT="91425" marB="91425"/>
                </a:tc>
                <a:extLst>
                  <a:ext uri="{0D108BD9-81ED-4DB2-BD59-A6C34878D82A}">
                    <a16:rowId xmlns:a16="http://schemas.microsoft.com/office/drawing/2014/main" val="10002"/>
                  </a:ext>
                </a:extLst>
              </a:tr>
            </a:tbl>
          </a:graphicData>
        </a:graphic>
      </p:graphicFrame>
      <p:pic>
        <p:nvPicPr>
          <p:cNvPr id="4" name="Audio 3">
            <a:hlinkClick r:id="" action="ppaction://media"/>
            <a:extLst>
              <a:ext uri="{FF2B5EF4-FFF2-40B4-BE49-F238E27FC236}">
                <a16:creationId xmlns:a16="http://schemas.microsoft.com/office/drawing/2014/main" id="{FEE66C8E-CDCF-4C83-8752-C36A49309A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881"/>
    </mc:Choice>
    <mc:Fallback xmlns="">
      <p:transition spd="slow" advTm="58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 &amp; Motivation</a:t>
            </a:r>
            <a:endParaRPr/>
          </a:p>
        </p:txBody>
      </p:sp>
      <p:sp>
        <p:nvSpPr>
          <p:cNvPr id="85" name="Google Shape;85;p16"/>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Automatic number plate recognition</a:t>
            </a:r>
            <a:endParaRPr/>
          </a:p>
          <a:p>
            <a:pPr marL="457200" lvl="0" indent="-304800" algn="l" rtl="0">
              <a:spcBef>
                <a:spcPts val="0"/>
              </a:spcBef>
              <a:spcAft>
                <a:spcPts val="0"/>
              </a:spcAft>
              <a:buSzPts val="1200"/>
              <a:buChar char="●"/>
            </a:pPr>
            <a:r>
              <a:rPr lang="en"/>
              <a:t>In airports, for passport recognition and information extraction</a:t>
            </a:r>
            <a:endParaRPr/>
          </a:p>
          <a:p>
            <a:pPr marL="457200" lvl="0" indent="-304800" algn="l" rtl="0">
              <a:spcBef>
                <a:spcPts val="0"/>
              </a:spcBef>
              <a:spcAft>
                <a:spcPts val="0"/>
              </a:spcAft>
              <a:buSzPts val="1200"/>
              <a:buChar char="●"/>
            </a:pPr>
            <a:r>
              <a:rPr lang="en"/>
              <a:t>More quickly make textual versions of printed documents, e.g. book scanning</a:t>
            </a:r>
            <a:endParaRPr/>
          </a:p>
          <a:p>
            <a:pPr marL="457200" lvl="0" indent="-304800" algn="l" rtl="0">
              <a:spcBef>
                <a:spcPts val="0"/>
              </a:spcBef>
              <a:spcAft>
                <a:spcPts val="0"/>
              </a:spcAft>
              <a:buSzPts val="1200"/>
              <a:buChar char="●"/>
            </a:pPr>
            <a:r>
              <a:rPr lang="en"/>
              <a:t>Defeating CAPTCHA anti-bot systems, though these are specifically designed to prevent OCR. The purpose can also be to test the robustness of CAPTCHA anti-bot systems.</a:t>
            </a:r>
            <a:endParaRPr/>
          </a:p>
        </p:txBody>
      </p:sp>
      <p:sp>
        <p:nvSpPr>
          <p:cNvPr id="86" name="Google Shape;86;p16"/>
          <p:cNvSpPr txBox="1"/>
          <p:nvPr/>
        </p:nvSpPr>
        <p:spPr>
          <a:xfrm>
            <a:off x="5832250" y="4782250"/>
            <a:ext cx="3000000" cy="3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https://en.wikipedia.org/wiki/Scene_text</a:t>
            </a:r>
            <a:endParaRPr/>
          </a:p>
        </p:txBody>
      </p:sp>
      <p:pic>
        <p:nvPicPr>
          <p:cNvPr id="87" name="Google Shape;87;p16"/>
          <p:cNvPicPr preferRelativeResize="0"/>
          <p:nvPr/>
        </p:nvPicPr>
        <p:blipFill>
          <a:blip r:embed="rId6">
            <a:alphaModFix/>
          </a:blip>
          <a:stretch>
            <a:fillRect/>
          </a:stretch>
        </p:blipFill>
        <p:spPr>
          <a:xfrm>
            <a:off x="3547325" y="1576849"/>
            <a:ext cx="4912275" cy="2302650"/>
          </a:xfrm>
          <a:prstGeom prst="rect">
            <a:avLst/>
          </a:prstGeom>
          <a:noFill/>
          <a:ln>
            <a:noFill/>
          </a:ln>
        </p:spPr>
      </p:pic>
      <p:pic>
        <p:nvPicPr>
          <p:cNvPr id="4" name="Audio 3">
            <a:hlinkClick r:id="" action="ppaction://media"/>
            <a:extLst>
              <a:ext uri="{FF2B5EF4-FFF2-40B4-BE49-F238E27FC236}">
                <a16:creationId xmlns:a16="http://schemas.microsoft.com/office/drawing/2014/main" id="{E87AB52F-8EAB-4633-B7B3-DDA8D895F3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780"/>
    </mc:Choice>
    <mc:Fallback xmlns="">
      <p:transition spd="slow" advTm="72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a:spLocks noGrp="1"/>
          </p:cNvSpPr>
          <p:nvPr>
            <p:ph type="title"/>
          </p:nvPr>
        </p:nvSpPr>
        <p:spPr>
          <a:xfrm>
            <a:off x="3165875" y="-4525"/>
            <a:ext cx="3283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results for the CRNN</a:t>
            </a:r>
            <a:endParaRPr/>
          </a:p>
        </p:txBody>
      </p:sp>
      <p:pic>
        <p:nvPicPr>
          <p:cNvPr id="336" name="Google Shape;336;p42"/>
          <p:cNvPicPr preferRelativeResize="0"/>
          <p:nvPr/>
        </p:nvPicPr>
        <p:blipFill>
          <a:blip r:embed="rId5">
            <a:alphaModFix/>
          </a:blip>
          <a:stretch>
            <a:fillRect/>
          </a:stretch>
        </p:blipFill>
        <p:spPr>
          <a:xfrm>
            <a:off x="846925" y="1263025"/>
            <a:ext cx="1729850" cy="422250"/>
          </a:xfrm>
          <a:prstGeom prst="rect">
            <a:avLst/>
          </a:prstGeom>
          <a:noFill/>
          <a:ln>
            <a:noFill/>
          </a:ln>
        </p:spPr>
      </p:pic>
      <p:pic>
        <p:nvPicPr>
          <p:cNvPr id="337" name="Google Shape;337;p42"/>
          <p:cNvPicPr preferRelativeResize="0"/>
          <p:nvPr/>
        </p:nvPicPr>
        <p:blipFill>
          <a:blip r:embed="rId6">
            <a:alphaModFix/>
          </a:blip>
          <a:stretch>
            <a:fillRect/>
          </a:stretch>
        </p:blipFill>
        <p:spPr>
          <a:xfrm>
            <a:off x="846925" y="2424092"/>
            <a:ext cx="1729850" cy="474561"/>
          </a:xfrm>
          <a:prstGeom prst="rect">
            <a:avLst/>
          </a:prstGeom>
          <a:noFill/>
          <a:ln>
            <a:noFill/>
          </a:ln>
        </p:spPr>
      </p:pic>
      <p:pic>
        <p:nvPicPr>
          <p:cNvPr id="338" name="Google Shape;338;p42"/>
          <p:cNvPicPr preferRelativeResize="0"/>
          <p:nvPr/>
        </p:nvPicPr>
        <p:blipFill>
          <a:blip r:embed="rId7">
            <a:alphaModFix/>
          </a:blip>
          <a:stretch>
            <a:fillRect/>
          </a:stretch>
        </p:blipFill>
        <p:spPr>
          <a:xfrm>
            <a:off x="770725" y="3855625"/>
            <a:ext cx="1928816" cy="474550"/>
          </a:xfrm>
          <a:prstGeom prst="rect">
            <a:avLst/>
          </a:prstGeom>
          <a:noFill/>
          <a:ln>
            <a:noFill/>
          </a:ln>
        </p:spPr>
      </p:pic>
      <p:pic>
        <p:nvPicPr>
          <p:cNvPr id="339" name="Google Shape;339;p42"/>
          <p:cNvPicPr preferRelativeResize="0"/>
          <p:nvPr/>
        </p:nvPicPr>
        <p:blipFill>
          <a:blip r:embed="rId8">
            <a:alphaModFix/>
          </a:blip>
          <a:stretch>
            <a:fillRect/>
          </a:stretch>
        </p:blipFill>
        <p:spPr>
          <a:xfrm>
            <a:off x="4020979" y="1263025"/>
            <a:ext cx="1293992" cy="422250"/>
          </a:xfrm>
          <a:prstGeom prst="rect">
            <a:avLst/>
          </a:prstGeom>
          <a:noFill/>
          <a:ln>
            <a:noFill/>
          </a:ln>
        </p:spPr>
      </p:pic>
      <p:pic>
        <p:nvPicPr>
          <p:cNvPr id="340" name="Google Shape;340;p42"/>
          <p:cNvPicPr preferRelativeResize="0"/>
          <p:nvPr/>
        </p:nvPicPr>
        <p:blipFill>
          <a:blip r:embed="rId9">
            <a:alphaModFix/>
          </a:blip>
          <a:stretch>
            <a:fillRect/>
          </a:stretch>
        </p:blipFill>
        <p:spPr>
          <a:xfrm>
            <a:off x="3868580" y="2424093"/>
            <a:ext cx="1607347" cy="474550"/>
          </a:xfrm>
          <a:prstGeom prst="rect">
            <a:avLst/>
          </a:prstGeom>
          <a:noFill/>
          <a:ln>
            <a:noFill/>
          </a:ln>
        </p:spPr>
      </p:pic>
      <p:pic>
        <p:nvPicPr>
          <p:cNvPr id="341" name="Google Shape;341;p42"/>
          <p:cNvPicPr preferRelativeResize="0"/>
          <p:nvPr/>
        </p:nvPicPr>
        <p:blipFill>
          <a:blip r:embed="rId10">
            <a:alphaModFix/>
          </a:blip>
          <a:stretch>
            <a:fillRect/>
          </a:stretch>
        </p:blipFill>
        <p:spPr>
          <a:xfrm>
            <a:off x="3993000" y="3779425"/>
            <a:ext cx="1398175" cy="577913"/>
          </a:xfrm>
          <a:prstGeom prst="rect">
            <a:avLst/>
          </a:prstGeom>
          <a:noFill/>
          <a:ln>
            <a:noFill/>
          </a:ln>
        </p:spPr>
      </p:pic>
      <p:pic>
        <p:nvPicPr>
          <p:cNvPr id="342" name="Google Shape;342;p42"/>
          <p:cNvPicPr preferRelativeResize="0"/>
          <p:nvPr/>
        </p:nvPicPr>
        <p:blipFill>
          <a:blip r:embed="rId11">
            <a:alphaModFix/>
          </a:blip>
          <a:stretch>
            <a:fillRect/>
          </a:stretch>
        </p:blipFill>
        <p:spPr>
          <a:xfrm>
            <a:off x="6604350" y="1269175"/>
            <a:ext cx="1607350" cy="416100"/>
          </a:xfrm>
          <a:prstGeom prst="rect">
            <a:avLst/>
          </a:prstGeom>
          <a:noFill/>
          <a:ln>
            <a:noFill/>
          </a:ln>
        </p:spPr>
      </p:pic>
      <p:pic>
        <p:nvPicPr>
          <p:cNvPr id="343" name="Google Shape;343;p42"/>
          <p:cNvPicPr preferRelativeResize="0"/>
          <p:nvPr/>
        </p:nvPicPr>
        <p:blipFill>
          <a:blip r:embed="rId12">
            <a:alphaModFix/>
          </a:blip>
          <a:stretch>
            <a:fillRect/>
          </a:stretch>
        </p:blipFill>
        <p:spPr>
          <a:xfrm>
            <a:off x="6807400" y="2424100"/>
            <a:ext cx="1198642" cy="422250"/>
          </a:xfrm>
          <a:prstGeom prst="rect">
            <a:avLst/>
          </a:prstGeom>
          <a:noFill/>
          <a:ln>
            <a:noFill/>
          </a:ln>
        </p:spPr>
      </p:pic>
      <p:pic>
        <p:nvPicPr>
          <p:cNvPr id="344" name="Google Shape;344;p42"/>
          <p:cNvPicPr preferRelativeResize="0"/>
          <p:nvPr/>
        </p:nvPicPr>
        <p:blipFill>
          <a:blip r:embed="rId13">
            <a:alphaModFix/>
          </a:blip>
          <a:stretch>
            <a:fillRect/>
          </a:stretch>
        </p:blipFill>
        <p:spPr>
          <a:xfrm>
            <a:off x="6543092" y="3829054"/>
            <a:ext cx="1729850" cy="478798"/>
          </a:xfrm>
          <a:prstGeom prst="rect">
            <a:avLst/>
          </a:prstGeom>
          <a:noFill/>
          <a:ln>
            <a:noFill/>
          </a:ln>
        </p:spPr>
      </p:pic>
      <p:sp>
        <p:nvSpPr>
          <p:cNvPr id="345" name="Google Shape;345;p42"/>
          <p:cNvSpPr txBox="1">
            <a:spLocks noGrp="1"/>
          </p:cNvSpPr>
          <p:nvPr>
            <p:ph type="body" idx="1"/>
          </p:nvPr>
        </p:nvSpPr>
        <p:spPr>
          <a:xfrm>
            <a:off x="194075" y="1685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Brownsville</a:t>
            </a:r>
            <a:endParaRPr b="1"/>
          </a:p>
          <a:p>
            <a:pPr marL="457200" lvl="0" indent="-304800" algn="ctr" rtl="0">
              <a:spcBef>
                <a:spcPts val="0"/>
              </a:spcBef>
              <a:spcAft>
                <a:spcPts val="0"/>
              </a:spcAft>
              <a:buClr>
                <a:srgbClr val="FFFFFF"/>
              </a:buClr>
              <a:buSzPts val="1200"/>
              <a:buChar char="●"/>
            </a:pPr>
            <a:r>
              <a:rPr lang="en" b="1"/>
              <a:t>Prediction: Brownsville</a:t>
            </a:r>
            <a:endParaRPr b="1"/>
          </a:p>
        </p:txBody>
      </p:sp>
      <p:sp>
        <p:nvSpPr>
          <p:cNvPr id="346" name="Google Shape;346;p42"/>
          <p:cNvSpPr txBox="1">
            <a:spLocks noGrp="1"/>
          </p:cNvSpPr>
          <p:nvPr>
            <p:ph type="body" idx="1"/>
          </p:nvPr>
        </p:nvSpPr>
        <p:spPr>
          <a:xfrm>
            <a:off x="117875" y="29044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LOADERS</a:t>
            </a:r>
            <a:endParaRPr b="1"/>
          </a:p>
          <a:p>
            <a:pPr marL="457200" lvl="0" indent="-304800" algn="ctr" rtl="0">
              <a:spcBef>
                <a:spcPts val="0"/>
              </a:spcBef>
              <a:spcAft>
                <a:spcPts val="0"/>
              </a:spcAft>
              <a:buClr>
                <a:srgbClr val="FFFFFF"/>
              </a:buClr>
              <a:buSzPts val="1200"/>
              <a:buChar char="●"/>
            </a:pPr>
            <a:r>
              <a:rPr lang="en" b="1"/>
              <a:t>Prediction: LOADERS</a:t>
            </a:r>
            <a:endParaRPr b="1"/>
          </a:p>
        </p:txBody>
      </p:sp>
      <p:sp>
        <p:nvSpPr>
          <p:cNvPr id="347" name="Google Shape;347;p42"/>
          <p:cNvSpPr txBox="1">
            <a:spLocks noGrp="1"/>
          </p:cNvSpPr>
          <p:nvPr>
            <p:ph type="body" idx="1"/>
          </p:nvPr>
        </p:nvSpPr>
        <p:spPr>
          <a:xfrm>
            <a:off x="194075" y="4352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Secretariats</a:t>
            </a:r>
            <a:endParaRPr b="1"/>
          </a:p>
          <a:p>
            <a:pPr marL="457200" lvl="0" indent="-304800" algn="ctr" rtl="0">
              <a:spcBef>
                <a:spcPts val="0"/>
              </a:spcBef>
              <a:spcAft>
                <a:spcPts val="0"/>
              </a:spcAft>
              <a:buClr>
                <a:srgbClr val="FFFFFF"/>
              </a:buClr>
              <a:buSzPts val="1200"/>
              <a:buChar char="●"/>
            </a:pPr>
            <a:r>
              <a:rPr lang="en" b="1"/>
              <a:t>Prediction: Secretariats</a:t>
            </a:r>
            <a:endParaRPr b="1"/>
          </a:p>
        </p:txBody>
      </p:sp>
      <p:sp>
        <p:nvSpPr>
          <p:cNvPr id="348" name="Google Shape;348;p42"/>
          <p:cNvSpPr txBox="1">
            <a:spLocks noGrp="1"/>
          </p:cNvSpPr>
          <p:nvPr>
            <p:ph type="body" idx="1"/>
          </p:nvPr>
        </p:nvSpPr>
        <p:spPr>
          <a:xfrm>
            <a:off x="3165875" y="1685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YIELDS</a:t>
            </a:r>
            <a:endParaRPr b="1"/>
          </a:p>
          <a:p>
            <a:pPr marL="457200" lvl="0" indent="-304800" algn="ctr" rtl="0">
              <a:spcBef>
                <a:spcPts val="0"/>
              </a:spcBef>
              <a:spcAft>
                <a:spcPts val="0"/>
              </a:spcAft>
              <a:buClr>
                <a:srgbClr val="FFFFFF"/>
              </a:buClr>
              <a:buSzPts val="1200"/>
              <a:buChar char="●"/>
            </a:pPr>
            <a:r>
              <a:rPr lang="en" b="1"/>
              <a:t>Prediction: VIELDS</a:t>
            </a:r>
            <a:endParaRPr b="1"/>
          </a:p>
        </p:txBody>
      </p:sp>
      <p:sp>
        <p:nvSpPr>
          <p:cNvPr id="349" name="Google Shape;349;p42"/>
          <p:cNvSpPr txBox="1">
            <a:spLocks noGrp="1"/>
          </p:cNvSpPr>
          <p:nvPr>
            <p:ph type="body" idx="1"/>
          </p:nvPr>
        </p:nvSpPr>
        <p:spPr>
          <a:xfrm>
            <a:off x="5756675" y="1685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BOUILLON</a:t>
            </a:r>
            <a:endParaRPr b="1"/>
          </a:p>
          <a:p>
            <a:pPr marL="457200" lvl="0" indent="-304800" algn="ctr" rtl="0">
              <a:spcBef>
                <a:spcPts val="0"/>
              </a:spcBef>
              <a:spcAft>
                <a:spcPts val="0"/>
              </a:spcAft>
              <a:buClr>
                <a:srgbClr val="FFFFFF"/>
              </a:buClr>
              <a:buSzPts val="1200"/>
              <a:buChar char="●"/>
            </a:pPr>
            <a:r>
              <a:rPr lang="en" b="1"/>
              <a:t>Prediction: Bs</a:t>
            </a:r>
            <a:endParaRPr b="1"/>
          </a:p>
        </p:txBody>
      </p:sp>
      <p:sp>
        <p:nvSpPr>
          <p:cNvPr id="350" name="Google Shape;350;p42"/>
          <p:cNvSpPr txBox="1">
            <a:spLocks noGrp="1"/>
          </p:cNvSpPr>
          <p:nvPr>
            <p:ph type="body" idx="1"/>
          </p:nvPr>
        </p:nvSpPr>
        <p:spPr>
          <a:xfrm>
            <a:off x="3089675" y="29044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masseuses</a:t>
            </a:r>
            <a:endParaRPr b="1"/>
          </a:p>
          <a:p>
            <a:pPr marL="457200" lvl="0" indent="-304800" algn="ctr" rtl="0">
              <a:spcBef>
                <a:spcPts val="0"/>
              </a:spcBef>
              <a:spcAft>
                <a:spcPts val="0"/>
              </a:spcAft>
              <a:buClr>
                <a:srgbClr val="FFFFFF"/>
              </a:buClr>
              <a:buSzPts val="1200"/>
              <a:buChar char="●"/>
            </a:pPr>
            <a:r>
              <a:rPr lang="en" b="1"/>
              <a:t>Prediction: masscuses</a:t>
            </a:r>
            <a:endParaRPr b="1"/>
          </a:p>
        </p:txBody>
      </p:sp>
      <p:sp>
        <p:nvSpPr>
          <p:cNvPr id="351" name="Google Shape;351;p42"/>
          <p:cNvSpPr txBox="1">
            <a:spLocks noGrp="1"/>
          </p:cNvSpPr>
          <p:nvPr>
            <p:ph type="body" idx="1"/>
          </p:nvPr>
        </p:nvSpPr>
        <p:spPr>
          <a:xfrm>
            <a:off x="5832875" y="29044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ethane</a:t>
            </a:r>
            <a:endParaRPr b="1"/>
          </a:p>
          <a:p>
            <a:pPr marL="457200" lvl="0" indent="-304800" algn="ctr" rtl="0">
              <a:spcBef>
                <a:spcPts val="0"/>
              </a:spcBef>
              <a:spcAft>
                <a:spcPts val="0"/>
              </a:spcAft>
              <a:buClr>
                <a:srgbClr val="FFFFFF"/>
              </a:buClr>
              <a:buSzPts val="1200"/>
              <a:buChar char="●"/>
            </a:pPr>
            <a:r>
              <a:rPr lang="en" b="1"/>
              <a:t>Prediction: ctlac</a:t>
            </a:r>
            <a:endParaRPr b="1"/>
          </a:p>
        </p:txBody>
      </p:sp>
      <p:sp>
        <p:nvSpPr>
          <p:cNvPr id="352" name="Google Shape;352;p42"/>
          <p:cNvSpPr txBox="1">
            <a:spLocks noGrp="1"/>
          </p:cNvSpPr>
          <p:nvPr>
            <p:ph type="body" idx="1"/>
          </p:nvPr>
        </p:nvSpPr>
        <p:spPr>
          <a:xfrm>
            <a:off x="3089675" y="4352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wuss</a:t>
            </a:r>
            <a:endParaRPr b="1"/>
          </a:p>
          <a:p>
            <a:pPr marL="457200" lvl="0" indent="-304800" algn="ctr" rtl="0">
              <a:spcBef>
                <a:spcPts val="0"/>
              </a:spcBef>
              <a:spcAft>
                <a:spcPts val="0"/>
              </a:spcAft>
              <a:buClr>
                <a:srgbClr val="FFFFFF"/>
              </a:buClr>
              <a:buSzPts val="1200"/>
              <a:buChar char="●"/>
            </a:pPr>
            <a:r>
              <a:rPr lang="en" b="1"/>
              <a:t>Prediction: Wuss</a:t>
            </a:r>
            <a:endParaRPr b="1"/>
          </a:p>
        </p:txBody>
      </p:sp>
      <p:sp>
        <p:nvSpPr>
          <p:cNvPr id="353" name="Google Shape;353;p42"/>
          <p:cNvSpPr txBox="1">
            <a:spLocks noGrp="1"/>
          </p:cNvSpPr>
          <p:nvPr>
            <p:ph type="body" idx="1"/>
          </p:nvPr>
        </p:nvSpPr>
        <p:spPr>
          <a:xfrm>
            <a:off x="5832875" y="4352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DISCIPLINE</a:t>
            </a:r>
            <a:endParaRPr b="1"/>
          </a:p>
          <a:p>
            <a:pPr marL="457200" lvl="0" indent="-304800" algn="ctr" rtl="0">
              <a:spcBef>
                <a:spcPts val="0"/>
              </a:spcBef>
              <a:spcAft>
                <a:spcPts val="0"/>
              </a:spcAft>
              <a:buClr>
                <a:srgbClr val="FFFFFF"/>
              </a:buClr>
              <a:buSzPts val="1200"/>
              <a:buChar char="●"/>
            </a:pPr>
            <a:r>
              <a:rPr lang="en" b="1"/>
              <a:t>Prediction: GSLOPAANE</a:t>
            </a:r>
            <a:endParaRPr b="1"/>
          </a:p>
        </p:txBody>
      </p:sp>
      <p:sp>
        <p:nvSpPr>
          <p:cNvPr id="354" name="Google Shape;354;p42"/>
          <p:cNvSpPr txBox="1">
            <a:spLocks noGrp="1"/>
          </p:cNvSpPr>
          <p:nvPr>
            <p:ph type="body" idx="1"/>
          </p:nvPr>
        </p:nvSpPr>
        <p:spPr>
          <a:xfrm>
            <a:off x="194075" y="770875"/>
            <a:ext cx="2687700" cy="4983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Clr>
                <a:srgbClr val="FFFFFF"/>
              </a:buClr>
              <a:buSzPts val="1400"/>
              <a:buChar char="●"/>
            </a:pPr>
            <a:r>
              <a:rPr lang="en" sz="1400" b="1"/>
              <a:t>GOOD PREDICTIONS</a:t>
            </a:r>
            <a:endParaRPr sz="1400" b="1"/>
          </a:p>
        </p:txBody>
      </p:sp>
      <p:sp>
        <p:nvSpPr>
          <p:cNvPr id="355" name="Google Shape;355;p42"/>
          <p:cNvSpPr txBox="1">
            <a:spLocks noGrp="1"/>
          </p:cNvSpPr>
          <p:nvPr>
            <p:ph type="body" idx="1"/>
          </p:nvPr>
        </p:nvSpPr>
        <p:spPr>
          <a:xfrm>
            <a:off x="3165875" y="770875"/>
            <a:ext cx="2687700" cy="4983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Clr>
                <a:srgbClr val="FFFFFF"/>
              </a:buClr>
              <a:buSzPts val="1400"/>
              <a:buChar char="●"/>
            </a:pPr>
            <a:r>
              <a:rPr lang="en" sz="1400" b="1"/>
              <a:t>OKAY PREDICTIONS</a:t>
            </a:r>
            <a:endParaRPr sz="1400" b="1"/>
          </a:p>
        </p:txBody>
      </p:sp>
      <p:sp>
        <p:nvSpPr>
          <p:cNvPr id="356" name="Google Shape;356;p42"/>
          <p:cNvSpPr txBox="1">
            <a:spLocks noGrp="1"/>
          </p:cNvSpPr>
          <p:nvPr>
            <p:ph type="body" idx="1"/>
          </p:nvPr>
        </p:nvSpPr>
        <p:spPr>
          <a:xfrm>
            <a:off x="5832875" y="770875"/>
            <a:ext cx="2687700" cy="4983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Clr>
                <a:srgbClr val="FFFFFF"/>
              </a:buClr>
              <a:buSzPts val="1400"/>
              <a:buChar char="●"/>
            </a:pPr>
            <a:r>
              <a:rPr lang="en" sz="1400" b="1"/>
              <a:t>BAD PREDICTIONS</a:t>
            </a:r>
            <a:endParaRPr sz="1400" b="1"/>
          </a:p>
        </p:txBody>
      </p:sp>
      <p:pic>
        <p:nvPicPr>
          <p:cNvPr id="3" name="Audio 2">
            <a:hlinkClick r:id="" action="ppaction://media"/>
            <a:extLst>
              <a:ext uri="{FF2B5EF4-FFF2-40B4-BE49-F238E27FC236}">
                <a16:creationId xmlns:a16="http://schemas.microsoft.com/office/drawing/2014/main" id="{96493E03-EE47-47A3-8FF8-810AC448A875}"/>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4570"/>
    </mc:Choice>
    <mc:Fallback xmlns="">
      <p:transition spd="slow" advTm="134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Final output</a:t>
            </a:r>
            <a:endParaRPr/>
          </a:p>
        </p:txBody>
      </p:sp>
      <p:pic>
        <p:nvPicPr>
          <p:cNvPr id="362" name="Google Shape;362;p43"/>
          <p:cNvPicPr preferRelativeResize="0"/>
          <p:nvPr/>
        </p:nvPicPr>
        <p:blipFill>
          <a:blip r:embed="rId5">
            <a:alphaModFix/>
          </a:blip>
          <a:stretch>
            <a:fillRect/>
          </a:stretch>
        </p:blipFill>
        <p:spPr>
          <a:xfrm>
            <a:off x="5178125" y="1381825"/>
            <a:ext cx="3062325" cy="2590800"/>
          </a:xfrm>
          <a:prstGeom prst="rect">
            <a:avLst/>
          </a:prstGeom>
          <a:noFill/>
          <a:ln>
            <a:noFill/>
          </a:ln>
        </p:spPr>
      </p:pic>
      <p:pic>
        <p:nvPicPr>
          <p:cNvPr id="363" name="Google Shape;363;p43"/>
          <p:cNvPicPr preferRelativeResize="0"/>
          <p:nvPr/>
        </p:nvPicPr>
        <p:blipFill>
          <a:blip r:embed="rId6">
            <a:alphaModFix/>
          </a:blip>
          <a:stretch>
            <a:fillRect/>
          </a:stretch>
        </p:blipFill>
        <p:spPr>
          <a:xfrm>
            <a:off x="1260925" y="1381826"/>
            <a:ext cx="3173150" cy="2590800"/>
          </a:xfrm>
          <a:prstGeom prst="rect">
            <a:avLst/>
          </a:prstGeom>
          <a:noFill/>
          <a:ln>
            <a:noFill/>
          </a:ln>
        </p:spPr>
      </p:pic>
      <p:pic>
        <p:nvPicPr>
          <p:cNvPr id="2" name="Audio 1">
            <a:hlinkClick r:id="" action="ppaction://media"/>
            <a:extLst>
              <a:ext uri="{FF2B5EF4-FFF2-40B4-BE49-F238E27FC236}">
                <a16:creationId xmlns:a16="http://schemas.microsoft.com/office/drawing/2014/main" id="{5802B30D-374C-4DE5-A74C-0294560891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8"/>
    </mc:Choice>
    <mc:Fallback xmlns="">
      <p:transition spd="slow" advTm="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69" name="Google Shape;369;p44"/>
          <p:cNvPicPr preferRelativeResize="0"/>
          <p:nvPr/>
        </p:nvPicPr>
        <p:blipFill rotWithShape="1">
          <a:blip r:embed="rId3">
            <a:alphaModFix/>
          </a:blip>
          <a:srcRect l="9175" t="17563" r="8904" b="26196"/>
          <a:stretch/>
        </p:blipFill>
        <p:spPr>
          <a:xfrm>
            <a:off x="532925" y="1410525"/>
            <a:ext cx="7922976" cy="3059500"/>
          </a:xfrm>
          <a:prstGeom prst="rect">
            <a:avLst/>
          </a:prstGeom>
          <a:noFill/>
          <a:ln>
            <a:noFill/>
          </a:ln>
        </p:spPr>
      </p:pic>
      <p:sp>
        <p:nvSpPr>
          <p:cNvPr id="370" name="Google Shape;370;p44"/>
          <p:cNvSpPr txBox="1"/>
          <p:nvPr/>
        </p:nvSpPr>
        <p:spPr>
          <a:xfrm>
            <a:off x="6163350" y="4470025"/>
            <a:ext cx="2915400" cy="5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https://paperswithcode.com/sota/scene-text-detection-on-ic15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76" name="Google Shape;376;p45"/>
          <p:cNvPicPr preferRelativeResize="0"/>
          <p:nvPr/>
        </p:nvPicPr>
        <p:blipFill>
          <a:blip r:embed="rId3">
            <a:alphaModFix/>
          </a:blip>
          <a:stretch>
            <a:fillRect/>
          </a:stretch>
        </p:blipFill>
        <p:spPr>
          <a:xfrm>
            <a:off x="152400" y="1299625"/>
            <a:ext cx="8839199" cy="29604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82" name="Google Shape;382;p46"/>
          <p:cNvPicPr preferRelativeResize="0"/>
          <p:nvPr/>
        </p:nvPicPr>
        <p:blipFill rotWithShape="1">
          <a:blip r:embed="rId3">
            <a:alphaModFix/>
          </a:blip>
          <a:srcRect l="11864" t="16442" r="14486" b="29805"/>
          <a:stretch/>
        </p:blipFill>
        <p:spPr>
          <a:xfrm>
            <a:off x="629050" y="1188875"/>
            <a:ext cx="7803950" cy="3203901"/>
          </a:xfrm>
          <a:prstGeom prst="rect">
            <a:avLst/>
          </a:prstGeom>
          <a:noFill/>
          <a:ln>
            <a:noFill/>
          </a:ln>
        </p:spPr>
      </p:pic>
      <p:sp>
        <p:nvSpPr>
          <p:cNvPr id="383" name="Google Shape;383;p46"/>
          <p:cNvSpPr txBox="1"/>
          <p:nvPr/>
        </p:nvSpPr>
        <p:spPr>
          <a:xfrm>
            <a:off x="6329600" y="4540800"/>
            <a:ext cx="27603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https://paperswithcode.com/sota/scene-text-detection-on-icdar-2013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89" name="Google Shape;389;p47"/>
          <p:cNvPicPr preferRelativeResize="0"/>
          <p:nvPr/>
        </p:nvPicPr>
        <p:blipFill>
          <a:blip r:embed="rId3">
            <a:alphaModFix/>
          </a:blip>
          <a:stretch>
            <a:fillRect/>
          </a:stretch>
        </p:blipFill>
        <p:spPr>
          <a:xfrm>
            <a:off x="152400" y="1299625"/>
            <a:ext cx="8839200" cy="352459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Learnings</a:t>
            </a:r>
            <a:endParaRPr/>
          </a:p>
        </p:txBody>
      </p:sp>
      <p:sp>
        <p:nvSpPr>
          <p:cNvPr id="401" name="Google Shape;401;p49"/>
          <p:cNvSpPr txBox="1"/>
          <p:nvPr/>
        </p:nvSpPr>
        <p:spPr>
          <a:xfrm>
            <a:off x="708400" y="1299625"/>
            <a:ext cx="7609500" cy="3734700"/>
          </a:xfrm>
          <a:prstGeom prst="rect">
            <a:avLst/>
          </a:prstGeom>
          <a:noFill/>
          <a:ln>
            <a:noFill/>
          </a:ln>
        </p:spPr>
        <p:txBody>
          <a:bodyPr spcFirstLastPara="1" wrap="square" lIns="91425" tIns="91425" rIns="91425" bIns="91425" anchor="t" anchorCtr="0">
            <a:noAutofit/>
          </a:bodyPr>
          <a:lstStyle/>
          <a:p>
            <a:pPr marL="457200" marR="0" lvl="0" indent="-336550" algn="l" defTabSz="914400" rtl="0" eaLnBrk="1" fontAlgn="auto" latinLnBrk="0" hangingPunct="1">
              <a:lnSpc>
                <a:spcPct val="100000"/>
              </a:lnSpc>
              <a:spcBef>
                <a:spcPts val="0"/>
              </a:spcBef>
              <a:spcAft>
                <a:spcPts val="0"/>
              </a:spcAft>
              <a:buClr>
                <a:srgbClr val="000000"/>
              </a:buClr>
              <a:buSzPts val="1700"/>
              <a:buFont typeface="Open Sans"/>
              <a:buChar char="●"/>
              <a:tabLst/>
              <a:defRPr/>
            </a:pPr>
            <a:r>
              <a:rPr kumimoji="0" lang="en" sz="1700" b="0" i="0" u="none" strike="noStrike" kern="0" cap="none" spc="0" normalizeH="0" baseline="0" noProof="0">
                <a:ln>
                  <a:noFill/>
                </a:ln>
                <a:solidFill>
                  <a:srgbClr val="000000"/>
                </a:solidFill>
                <a:effectLst/>
                <a:uLnTx/>
                <a:uFillTx/>
                <a:latin typeface="Open Sans"/>
                <a:ea typeface="Open Sans"/>
                <a:cs typeface="Open Sans"/>
                <a:sym typeface="Open Sans"/>
              </a:rPr>
              <a:t>Convolutional Neural Networks are very effective in tasks pertaining to images due to their ability to identify spatial and temporal dependencies and their translation invariant property ie CNNs will not be affected if the input is shifted. </a:t>
            </a:r>
            <a:endParaRPr kumimoji="0" sz="1700" b="0" i="0" u="none" strike="noStrike" kern="0" cap="none" spc="0" normalizeH="0" baseline="0" noProof="0">
              <a:ln>
                <a:noFill/>
              </a:ln>
              <a:solidFill>
                <a:srgbClr val="000000"/>
              </a:solidFill>
              <a:effectLst/>
              <a:uLnTx/>
              <a:uFillTx/>
              <a:latin typeface="Open Sans"/>
              <a:ea typeface="Open Sans"/>
              <a:cs typeface="Open Sans"/>
              <a:sym typeface="Open Sans"/>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0" cap="none" spc="0" normalizeH="0" baseline="0" noProof="0">
              <a:ln>
                <a:noFill/>
              </a:ln>
              <a:solidFill>
                <a:srgbClr val="000000"/>
              </a:solidFill>
              <a:effectLst/>
              <a:uLnTx/>
              <a:uFillTx/>
              <a:latin typeface="Open Sans"/>
              <a:ea typeface="Open Sans"/>
              <a:cs typeface="Open Sans"/>
              <a:sym typeface="Open Sans"/>
            </a:endParaRPr>
          </a:p>
          <a:p>
            <a:pPr marL="457200" marR="0" lvl="0" indent="-336550" algn="l" defTabSz="914400" rtl="0" eaLnBrk="1" fontAlgn="auto" latinLnBrk="0" hangingPunct="1">
              <a:lnSpc>
                <a:spcPct val="100000"/>
              </a:lnSpc>
              <a:spcBef>
                <a:spcPts val="0"/>
              </a:spcBef>
              <a:spcAft>
                <a:spcPts val="0"/>
              </a:spcAft>
              <a:buClr>
                <a:srgbClr val="000000"/>
              </a:buClr>
              <a:buSzPts val="1700"/>
              <a:buFont typeface="Open Sans"/>
              <a:buChar char="●"/>
              <a:tabLst/>
              <a:defRPr/>
            </a:pPr>
            <a:r>
              <a:rPr kumimoji="0" lang="en" sz="1700" b="0" i="0" u="none" strike="noStrike" kern="0" cap="none" spc="0" normalizeH="0" baseline="0" noProof="0">
                <a:ln>
                  <a:noFill/>
                </a:ln>
                <a:solidFill>
                  <a:srgbClr val="000000"/>
                </a:solidFill>
                <a:effectLst/>
                <a:uLnTx/>
                <a:uFillTx/>
                <a:latin typeface="Open Sans"/>
                <a:ea typeface="Open Sans"/>
                <a:cs typeface="Open Sans"/>
                <a:sym typeface="Open Sans"/>
              </a:rPr>
              <a:t>Recurrent Neural Networks are very effective in tasks pertaining to texts due to their ability to identify the relationship of current data to previous data (or next data if bidirectional).</a:t>
            </a:r>
            <a:endParaRPr kumimoji="0" sz="1700" b="0" i="0" u="none" strike="noStrike" kern="0" cap="none" spc="0" normalizeH="0" baseline="0" noProof="0">
              <a:ln>
                <a:noFill/>
              </a:ln>
              <a:solidFill>
                <a:srgbClr val="000000"/>
              </a:solidFill>
              <a:effectLst/>
              <a:uLnTx/>
              <a:uFillTx/>
              <a:latin typeface="Open Sans"/>
              <a:ea typeface="Open Sans"/>
              <a:cs typeface="Open Sans"/>
              <a:sym typeface="Open Sans"/>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0" cap="none" spc="0" normalizeH="0" baseline="0" noProof="0">
              <a:ln>
                <a:noFill/>
              </a:ln>
              <a:solidFill>
                <a:srgbClr val="000000"/>
              </a:solidFill>
              <a:effectLst/>
              <a:uLnTx/>
              <a:uFillTx/>
              <a:latin typeface="Open Sans"/>
              <a:ea typeface="Open Sans"/>
              <a:cs typeface="Open Sans"/>
              <a:sym typeface="Open Sans"/>
            </a:endParaRPr>
          </a:p>
          <a:p>
            <a:pPr marL="457200" marR="0" lvl="0" indent="-336550" algn="l" defTabSz="914400" rtl="0" eaLnBrk="1" fontAlgn="auto" latinLnBrk="0" hangingPunct="1">
              <a:lnSpc>
                <a:spcPct val="100000"/>
              </a:lnSpc>
              <a:spcBef>
                <a:spcPts val="0"/>
              </a:spcBef>
              <a:spcAft>
                <a:spcPts val="0"/>
              </a:spcAft>
              <a:buClr>
                <a:srgbClr val="000000"/>
              </a:buClr>
              <a:buSzPts val="1700"/>
              <a:buFont typeface="Open Sans"/>
              <a:buChar char="●"/>
              <a:tabLst/>
              <a:defRPr/>
            </a:pPr>
            <a:r>
              <a:rPr kumimoji="0" lang="en" sz="1700" b="1" i="0" u="none" strike="noStrike" kern="0" cap="none" spc="0" normalizeH="0" baseline="0" noProof="0">
                <a:ln>
                  <a:noFill/>
                </a:ln>
                <a:solidFill>
                  <a:srgbClr val="000000"/>
                </a:solidFill>
                <a:effectLst/>
                <a:uLnTx/>
                <a:uFillTx/>
                <a:latin typeface="Open Sans"/>
                <a:ea typeface="Open Sans"/>
                <a:cs typeface="Open Sans"/>
                <a:sym typeface="Open Sans"/>
              </a:rPr>
              <a:t>An RNN is trained to recognize patterns across time, while a CNN learns to recognize patterns across space. </a:t>
            </a:r>
            <a:r>
              <a:rPr kumimoji="0" lang="en" sz="1700" b="1" i="0" u="sng" strike="noStrike" kern="0" cap="none" spc="0" normalizeH="0" baseline="30000" noProof="0">
                <a:ln>
                  <a:noFill/>
                </a:ln>
                <a:solidFill>
                  <a:srgbClr val="57BB8A"/>
                </a:solidFill>
                <a:effectLst/>
                <a:uLnTx/>
                <a:uFillTx/>
                <a:latin typeface="Open Sans"/>
                <a:ea typeface="Open Sans"/>
                <a:cs typeface="Open Sans"/>
                <a:sym typeface="Open Sans"/>
                <a:hlinkClick r:id="rId3"/>
              </a:rPr>
              <a:t>[1]</a:t>
            </a:r>
            <a:endParaRPr kumimoji="0" sz="1700" b="1" i="0" u="none" strike="noStrike" kern="0" cap="none" spc="0" normalizeH="0" baseline="30000" noProof="0">
              <a:ln>
                <a:noFill/>
              </a:ln>
              <a:solidFill>
                <a:srgbClr val="000000"/>
              </a:solidFill>
              <a:effectLst/>
              <a:uLnTx/>
              <a:uFillTx/>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05225" y="-74575"/>
            <a:ext cx="4045200" cy="17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PixelLink:</a:t>
            </a:r>
            <a:endParaRPr b="1"/>
          </a:p>
          <a:p>
            <a:pPr marL="0" lvl="0" indent="0" algn="ctr" rtl="0">
              <a:spcBef>
                <a:spcPts val="0"/>
              </a:spcBef>
              <a:spcAft>
                <a:spcPts val="0"/>
              </a:spcAft>
              <a:buNone/>
            </a:pPr>
            <a:r>
              <a:rPr lang="en" sz="2400" b="1"/>
              <a:t>Detecting Scene Text via Instance Segmentation</a:t>
            </a:r>
            <a:endParaRPr sz="2400" b="1"/>
          </a:p>
        </p:txBody>
      </p:sp>
      <p:sp>
        <p:nvSpPr>
          <p:cNvPr id="69" name="Google Shape;69;p14"/>
          <p:cNvSpPr txBox="1">
            <a:spLocks noGrp="1"/>
          </p:cNvSpPr>
          <p:nvPr>
            <p:ph type="subTitle" idx="1"/>
          </p:nvPr>
        </p:nvSpPr>
        <p:spPr>
          <a:xfrm>
            <a:off x="140650" y="2348775"/>
            <a:ext cx="4359900" cy="157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Dan Deng, Haifeng Liu, Xuelong Li, Deng Cai</a:t>
            </a:r>
            <a:endParaRPr/>
          </a:p>
          <a:p>
            <a:pPr marL="0" lvl="0" indent="0" algn="ctr" rtl="0">
              <a:spcBef>
                <a:spcPts val="0"/>
              </a:spcBef>
              <a:spcAft>
                <a:spcPts val="0"/>
              </a:spcAft>
              <a:buClr>
                <a:schemeClr val="dk1"/>
              </a:buClr>
              <a:buSzPts val="1100"/>
              <a:buFont typeface="Arial"/>
              <a:buNone/>
            </a:pPr>
            <a:r>
              <a:rPr lang="en"/>
              <a:t>The Thirty-Second AAAI Conference</a:t>
            </a:r>
            <a:endParaRPr/>
          </a:p>
          <a:p>
            <a:pPr marL="0" lvl="0" indent="0" algn="ctr" rtl="0">
              <a:spcBef>
                <a:spcPts val="0"/>
              </a:spcBef>
              <a:spcAft>
                <a:spcPts val="0"/>
              </a:spcAft>
              <a:buClr>
                <a:schemeClr val="dk1"/>
              </a:buClr>
              <a:buSzPts val="1100"/>
              <a:buFont typeface="Arial"/>
              <a:buNone/>
            </a:pPr>
            <a:r>
              <a:rPr lang="en"/>
              <a:t>on Artificial Intelligence (AAAI-18)</a:t>
            </a:r>
            <a:endParaRPr/>
          </a:p>
          <a:p>
            <a:pPr marL="0" lvl="0" indent="0" algn="ctr" rtl="0">
              <a:spcBef>
                <a:spcPts val="0"/>
              </a:spcBef>
              <a:spcAft>
                <a:spcPts val="0"/>
              </a:spcAft>
              <a:buNone/>
            </a:pPr>
            <a:r>
              <a:rPr lang="en"/>
              <a:t>Submitted: January, 2018</a:t>
            </a:r>
            <a:endParaRPr/>
          </a:p>
          <a:p>
            <a:pPr marL="0" lvl="0" indent="0" algn="ctr" rtl="0">
              <a:spcBef>
                <a:spcPts val="0"/>
              </a:spcBef>
              <a:spcAft>
                <a:spcPts val="0"/>
              </a:spcAft>
              <a:buNone/>
            </a:pPr>
            <a:r>
              <a:rPr lang="en" u="sng">
                <a:solidFill>
                  <a:srgbClr val="000000"/>
                </a:solidFill>
                <a:hlinkClick r:id="rId5"/>
              </a:rPr>
              <a:t>https://arxiv.org/abs/1801.01315</a:t>
            </a:r>
            <a:r>
              <a:rPr lang="en"/>
              <a:t> </a:t>
            </a:r>
            <a:endParaRPr/>
          </a:p>
        </p:txBody>
      </p:sp>
      <p:sp>
        <p:nvSpPr>
          <p:cNvPr id="70" name="Google Shape;70;p14"/>
          <p:cNvSpPr txBox="1">
            <a:spLocks noGrp="1"/>
          </p:cNvSpPr>
          <p:nvPr>
            <p:ph type="body" idx="2"/>
          </p:nvPr>
        </p:nvSpPr>
        <p:spPr>
          <a:xfrm>
            <a:off x="4641200" y="-303075"/>
            <a:ext cx="4430100" cy="30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None/>
            </a:pPr>
            <a:r>
              <a:rPr lang="en" sz="4200" b="1">
                <a:latin typeface="Economica"/>
                <a:ea typeface="Economica"/>
                <a:cs typeface="Economica"/>
                <a:sym typeface="Economica"/>
              </a:rPr>
              <a:t>CRNN:</a:t>
            </a:r>
            <a:endParaRPr sz="4200" b="1">
              <a:latin typeface="Economica"/>
              <a:ea typeface="Economica"/>
              <a:cs typeface="Economica"/>
              <a:sym typeface="Economica"/>
            </a:endParaRPr>
          </a:p>
          <a:p>
            <a:pPr marL="0" lvl="0" indent="0" algn="ctr" rtl="0">
              <a:spcBef>
                <a:spcPts val="0"/>
              </a:spcBef>
              <a:spcAft>
                <a:spcPts val="0"/>
              </a:spcAft>
              <a:buClr>
                <a:schemeClr val="dk1"/>
              </a:buClr>
              <a:buSzPts val="1100"/>
              <a:buNone/>
            </a:pPr>
            <a:r>
              <a:rPr lang="en" sz="2400" b="1">
                <a:latin typeface="Economica"/>
                <a:ea typeface="Economica"/>
                <a:cs typeface="Economica"/>
                <a:sym typeface="Economica"/>
              </a:rPr>
              <a:t>An End-to-End Trainable Neural Network for Image-Based Sequence Recognition &amp; Its Application to Scene Text Recognition</a:t>
            </a:r>
            <a:endParaRPr sz="1400" b="1">
              <a:latin typeface="Economica"/>
              <a:ea typeface="Economica"/>
              <a:cs typeface="Economica"/>
              <a:sym typeface="Economica"/>
            </a:endParaRPr>
          </a:p>
        </p:txBody>
      </p:sp>
      <p:sp>
        <p:nvSpPr>
          <p:cNvPr id="71" name="Google Shape;71;p14"/>
          <p:cNvSpPr txBox="1">
            <a:spLocks noGrp="1"/>
          </p:cNvSpPr>
          <p:nvPr>
            <p:ph type="subTitle" idx="1"/>
          </p:nvPr>
        </p:nvSpPr>
        <p:spPr>
          <a:xfrm>
            <a:off x="4781400" y="2272576"/>
            <a:ext cx="4045200" cy="157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rPr>
              <a:t>Baoguang Shi, Xiang Bai, Cong Yao</a:t>
            </a:r>
            <a:endParaRPr>
              <a:solidFill>
                <a:srgbClr val="FFFFFF"/>
              </a:solidFill>
            </a:endParaRPr>
          </a:p>
          <a:p>
            <a:pPr marL="0" lvl="0" indent="0" algn="ctr" rtl="0">
              <a:spcBef>
                <a:spcPts val="0"/>
              </a:spcBef>
              <a:spcAft>
                <a:spcPts val="0"/>
              </a:spcAft>
              <a:buNone/>
            </a:pPr>
            <a:r>
              <a:rPr lang="en">
                <a:solidFill>
                  <a:srgbClr val="FFFFFF"/>
                </a:solidFill>
              </a:rPr>
              <a:t>IEEE Transactions on Pattern Analysis &amp; Machine Intelligence (Vol. 39 , Issue: 11)</a:t>
            </a:r>
            <a:endParaRPr>
              <a:solidFill>
                <a:srgbClr val="FFFFFF"/>
              </a:solidFill>
            </a:endParaRPr>
          </a:p>
          <a:p>
            <a:pPr marL="0" lvl="0" indent="0" algn="ctr" rtl="0">
              <a:spcBef>
                <a:spcPts val="0"/>
              </a:spcBef>
              <a:spcAft>
                <a:spcPts val="0"/>
              </a:spcAft>
              <a:buNone/>
            </a:pPr>
            <a:r>
              <a:rPr lang="en">
                <a:solidFill>
                  <a:srgbClr val="FFFFFF"/>
                </a:solidFill>
              </a:rPr>
              <a:t>Submitted : November, 2015</a:t>
            </a:r>
            <a:endParaRPr>
              <a:solidFill>
                <a:srgbClr val="FFFFFF"/>
              </a:solidFill>
            </a:endParaRPr>
          </a:p>
          <a:p>
            <a:pPr marL="0" lvl="0" indent="0" algn="ctr" rtl="0">
              <a:spcBef>
                <a:spcPts val="0"/>
              </a:spcBef>
              <a:spcAft>
                <a:spcPts val="0"/>
              </a:spcAft>
              <a:buNone/>
            </a:pPr>
            <a:r>
              <a:rPr lang="en" u="sng">
                <a:solidFill>
                  <a:srgbClr val="FFFFFF"/>
                </a:solidFill>
                <a:hlinkClick r:id="rId6"/>
              </a:rPr>
              <a:t>https://arxiv.org/abs/1507.05717</a:t>
            </a:r>
            <a:r>
              <a:rPr lang="en">
                <a:solidFill>
                  <a:srgbClr val="FFFFFF"/>
                </a:solidFill>
              </a:rPr>
              <a:t> </a:t>
            </a:r>
            <a:endParaRPr>
              <a:solidFill>
                <a:srgbClr val="FFFFFF"/>
              </a:solidFill>
            </a:endParaRPr>
          </a:p>
        </p:txBody>
      </p:sp>
      <p:pic>
        <p:nvPicPr>
          <p:cNvPr id="3" name="Audio 2">
            <a:hlinkClick r:id="" action="ppaction://media"/>
            <a:extLst>
              <a:ext uri="{FF2B5EF4-FFF2-40B4-BE49-F238E27FC236}">
                <a16:creationId xmlns:a16="http://schemas.microsoft.com/office/drawing/2014/main" id="{2DB0E6BD-1D78-4295-B501-5A390101E9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393"/>
    </mc:Choice>
    <mc:Fallback xmlns="">
      <p:transition spd="slow" advTm="54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2954825" y="62375"/>
            <a:ext cx="357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Input / Output Description</a:t>
            </a:r>
            <a:endParaRPr/>
          </a:p>
        </p:txBody>
      </p:sp>
      <p:pic>
        <p:nvPicPr>
          <p:cNvPr id="93" name="Google Shape;93;p17"/>
          <p:cNvPicPr preferRelativeResize="0"/>
          <p:nvPr/>
        </p:nvPicPr>
        <p:blipFill>
          <a:blip r:embed="rId5">
            <a:alphaModFix/>
          </a:blip>
          <a:stretch>
            <a:fillRect/>
          </a:stretch>
        </p:blipFill>
        <p:spPr>
          <a:xfrm>
            <a:off x="955325" y="1281175"/>
            <a:ext cx="1624725" cy="1218550"/>
          </a:xfrm>
          <a:prstGeom prst="rect">
            <a:avLst/>
          </a:prstGeom>
          <a:noFill/>
          <a:ln>
            <a:noFill/>
          </a:ln>
        </p:spPr>
      </p:pic>
      <p:sp>
        <p:nvSpPr>
          <p:cNvPr id="94" name="Google Shape;94;p17"/>
          <p:cNvSpPr/>
          <p:nvPr/>
        </p:nvSpPr>
        <p:spPr>
          <a:xfrm>
            <a:off x="4018325" y="1393200"/>
            <a:ext cx="1446600" cy="9945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PixelLink</a:t>
            </a:r>
            <a:endParaRPr>
              <a:latin typeface="Open Sans SemiBold"/>
              <a:ea typeface="Open Sans SemiBold"/>
              <a:cs typeface="Open Sans SemiBold"/>
              <a:sym typeface="Open Sans SemiBold"/>
            </a:endParaRPr>
          </a:p>
        </p:txBody>
      </p:sp>
      <p:pic>
        <p:nvPicPr>
          <p:cNvPr id="95" name="Google Shape;95;p17"/>
          <p:cNvPicPr preferRelativeResize="0"/>
          <p:nvPr/>
        </p:nvPicPr>
        <p:blipFill>
          <a:blip r:embed="rId5">
            <a:alphaModFix/>
          </a:blip>
          <a:stretch>
            <a:fillRect/>
          </a:stretch>
        </p:blipFill>
        <p:spPr>
          <a:xfrm>
            <a:off x="6822725" y="1357375"/>
            <a:ext cx="1624725" cy="1218550"/>
          </a:xfrm>
          <a:prstGeom prst="rect">
            <a:avLst/>
          </a:prstGeom>
          <a:noFill/>
          <a:ln>
            <a:noFill/>
          </a:ln>
        </p:spPr>
      </p:pic>
      <p:sp>
        <p:nvSpPr>
          <p:cNvPr id="96" name="Google Shape;96;p17"/>
          <p:cNvSpPr/>
          <p:nvPr/>
        </p:nvSpPr>
        <p:spPr>
          <a:xfrm>
            <a:off x="6887750" y="1880925"/>
            <a:ext cx="1552800" cy="211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7"/>
          <p:cNvPicPr preferRelativeResize="0"/>
          <p:nvPr/>
        </p:nvPicPr>
        <p:blipFill rotWithShape="1">
          <a:blip r:embed="rId5">
            <a:alphaModFix/>
          </a:blip>
          <a:srcRect l="5432" t="42042" r="5065" b="40600"/>
          <a:stretch/>
        </p:blipFill>
        <p:spPr>
          <a:xfrm>
            <a:off x="6484125" y="3982445"/>
            <a:ext cx="2301925" cy="334830"/>
          </a:xfrm>
          <a:prstGeom prst="rect">
            <a:avLst/>
          </a:prstGeom>
          <a:noFill/>
          <a:ln>
            <a:noFill/>
          </a:ln>
        </p:spPr>
      </p:pic>
      <p:sp>
        <p:nvSpPr>
          <p:cNvPr id="98" name="Google Shape;98;p17"/>
          <p:cNvSpPr/>
          <p:nvPr/>
        </p:nvSpPr>
        <p:spPr>
          <a:xfrm>
            <a:off x="4018325" y="3679200"/>
            <a:ext cx="1446600" cy="9945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CRNN</a:t>
            </a:r>
            <a:endParaRPr>
              <a:latin typeface="Open Sans SemiBold"/>
              <a:ea typeface="Open Sans SemiBold"/>
              <a:cs typeface="Open Sans SemiBold"/>
              <a:sym typeface="Open Sans SemiBold"/>
            </a:endParaRPr>
          </a:p>
        </p:txBody>
      </p:sp>
      <p:sp>
        <p:nvSpPr>
          <p:cNvPr id="99" name="Google Shape;99;p17"/>
          <p:cNvSpPr/>
          <p:nvPr/>
        </p:nvSpPr>
        <p:spPr>
          <a:xfrm>
            <a:off x="783575" y="3848225"/>
            <a:ext cx="2019300" cy="7557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“MIDDLEBOROUGH”</a:t>
            </a:r>
            <a:endParaRPr>
              <a:latin typeface="Open Sans SemiBold"/>
              <a:ea typeface="Open Sans SemiBold"/>
              <a:cs typeface="Open Sans SemiBold"/>
              <a:sym typeface="Open Sans SemiBold"/>
            </a:endParaRPr>
          </a:p>
        </p:txBody>
      </p:sp>
      <p:cxnSp>
        <p:nvCxnSpPr>
          <p:cNvPr id="100" name="Google Shape;100;p17"/>
          <p:cNvCxnSpPr>
            <a:stCxn id="93" idx="3"/>
            <a:endCxn id="94" idx="1"/>
          </p:cNvCxnSpPr>
          <p:nvPr/>
        </p:nvCxnSpPr>
        <p:spPr>
          <a:xfrm>
            <a:off x="2580050" y="1890450"/>
            <a:ext cx="1438200" cy="0"/>
          </a:xfrm>
          <a:prstGeom prst="straightConnector1">
            <a:avLst/>
          </a:prstGeom>
          <a:noFill/>
          <a:ln w="38100" cap="flat" cmpd="sng">
            <a:solidFill>
              <a:srgbClr val="000000"/>
            </a:solidFill>
            <a:prstDash val="solid"/>
            <a:round/>
            <a:headEnd type="none" w="med" len="med"/>
            <a:tailEnd type="triangle" w="med" len="med"/>
          </a:ln>
        </p:spPr>
      </p:cxnSp>
      <p:cxnSp>
        <p:nvCxnSpPr>
          <p:cNvPr id="101" name="Google Shape;101;p17"/>
          <p:cNvCxnSpPr>
            <a:stCxn id="94" idx="3"/>
          </p:cNvCxnSpPr>
          <p:nvPr/>
        </p:nvCxnSpPr>
        <p:spPr>
          <a:xfrm>
            <a:off x="5464925" y="1890450"/>
            <a:ext cx="1372800" cy="0"/>
          </a:xfrm>
          <a:prstGeom prst="straightConnector1">
            <a:avLst/>
          </a:prstGeom>
          <a:noFill/>
          <a:ln w="38100" cap="flat" cmpd="sng">
            <a:solidFill>
              <a:srgbClr val="000000"/>
            </a:solidFill>
            <a:prstDash val="solid"/>
            <a:round/>
            <a:headEnd type="none" w="med" len="med"/>
            <a:tailEnd type="triangle" w="med" len="med"/>
          </a:ln>
        </p:spPr>
      </p:cxnSp>
      <p:cxnSp>
        <p:nvCxnSpPr>
          <p:cNvPr id="102" name="Google Shape;102;p17"/>
          <p:cNvCxnSpPr>
            <a:stCxn id="95" idx="2"/>
            <a:endCxn id="97" idx="0"/>
          </p:cNvCxnSpPr>
          <p:nvPr/>
        </p:nvCxnSpPr>
        <p:spPr>
          <a:xfrm>
            <a:off x="7635087" y="2575925"/>
            <a:ext cx="0" cy="1406400"/>
          </a:xfrm>
          <a:prstGeom prst="straightConnector1">
            <a:avLst/>
          </a:prstGeom>
          <a:noFill/>
          <a:ln w="38100" cap="flat" cmpd="sng">
            <a:solidFill>
              <a:srgbClr val="000000"/>
            </a:solidFill>
            <a:prstDash val="solid"/>
            <a:round/>
            <a:headEnd type="none" w="med" len="med"/>
            <a:tailEnd type="triangle" w="med" len="med"/>
          </a:ln>
        </p:spPr>
      </p:cxnSp>
      <p:cxnSp>
        <p:nvCxnSpPr>
          <p:cNvPr id="103" name="Google Shape;103;p17"/>
          <p:cNvCxnSpPr>
            <a:endCxn id="98" idx="3"/>
          </p:cNvCxnSpPr>
          <p:nvPr/>
        </p:nvCxnSpPr>
        <p:spPr>
          <a:xfrm rot="10800000">
            <a:off x="5464925" y="4176450"/>
            <a:ext cx="990600" cy="0"/>
          </a:xfrm>
          <a:prstGeom prst="straightConnector1">
            <a:avLst/>
          </a:prstGeom>
          <a:noFill/>
          <a:ln w="38100" cap="flat" cmpd="sng">
            <a:solidFill>
              <a:srgbClr val="000000"/>
            </a:solidFill>
            <a:prstDash val="solid"/>
            <a:round/>
            <a:headEnd type="none" w="med" len="med"/>
            <a:tailEnd type="triangle" w="med" len="med"/>
          </a:ln>
        </p:spPr>
      </p:cxnSp>
      <p:cxnSp>
        <p:nvCxnSpPr>
          <p:cNvPr id="104" name="Google Shape;104;p17"/>
          <p:cNvCxnSpPr/>
          <p:nvPr/>
        </p:nvCxnSpPr>
        <p:spPr>
          <a:xfrm flipH="1">
            <a:off x="2768275" y="4176850"/>
            <a:ext cx="1266000" cy="3300"/>
          </a:xfrm>
          <a:prstGeom prst="straightConnector1">
            <a:avLst/>
          </a:prstGeom>
          <a:noFill/>
          <a:ln w="38100" cap="flat" cmpd="sng">
            <a:solidFill>
              <a:srgbClr val="000000"/>
            </a:solidFill>
            <a:prstDash val="solid"/>
            <a:round/>
            <a:headEnd type="none" w="med" len="med"/>
            <a:tailEnd type="triangle" w="med" len="med"/>
          </a:ln>
        </p:spPr>
      </p:cxnSp>
      <p:pic>
        <p:nvPicPr>
          <p:cNvPr id="5" name="Audio 4">
            <a:hlinkClick r:id="" action="ppaction://media"/>
            <a:extLst>
              <a:ext uri="{FF2B5EF4-FFF2-40B4-BE49-F238E27FC236}">
                <a16:creationId xmlns:a16="http://schemas.microsoft.com/office/drawing/2014/main" id="{C5530554-79A8-45E7-8E9E-3C870CC854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858"/>
    </mc:Choice>
    <mc:Fallback xmlns="">
      <p:transition spd="slow" advTm="36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2954825" y="-13825"/>
            <a:ext cx="357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Input / Output Description</a:t>
            </a:r>
            <a:endParaRPr/>
          </a:p>
        </p:txBody>
      </p:sp>
      <p:pic>
        <p:nvPicPr>
          <p:cNvPr id="110" name="Google Shape;110;p18"/>
          <p:cNvPicPr preferRelativeResize="0"/>
          <p:nvPr/>
        </p:nvPicPr>
        <p:blipFill rotWithShape="1">
          <a:blip r:embed="rId5">
            <a:alphaModFix/>
          </a:blip>
          <a:srcRect l="41724" t="45937" r="41957" b="25583"/>
          <a:stretch/>
        </p:blipFill>
        <p:spPr>
          <a:xfrm>
            <a:off x="3725325" y="3203275"/>
            <a:ext cx="1747600" cy="1468300"/>
          </a:xfrm>
          <a:prstGeom prst="rect">
            <a:avLst/>
          </a:prstGeom>
          <a:noFill/>
          <a:ln>
            <a:noFill/>
          </a:ln>
        </p:spPr>
      </p:pic>
      <p:pic>
        <p:nvPicPr>
          <p:cNvPr id="111" name="Google Shape;111;p18"/>
          <p:cNvPicPr preferRelativeResize="0"/>
          <p:nvPr/>
        </p:nvPicPr>
        <p:blipFill>
          <a:blip r:embed="rId6">
            <a:alphaModFix/>
          </a:blip>
          <a:stretch>
            <a:fillRect/>
          </a:stretch>
        </p:blipFill>
        <p:spPr>
          <a:xfrm>
            <a:off x="362600" y="1081000"/>
            <a:ext cx="1007595" cy="755700"/>
          </a:xfrm>
          <a:prstGeom prst="rect">
            <a:avLst/>
          </a:prstGeom>
          <a:noFill/>
          <a:ln>
            <a:noFill/>
          </a:ln>
        </p:spPr>
      </p:pic>
      <p:sp>
        <p:nvSpPr>
          <p:cNvPr id="112" name="Google Shape;112;p18"/>
          <p:cNvSpPr/>
          <p:nvPr/>
        </p:nvSpPr>
        <p:spPr>
          <a:xfrm>
            <a:off x="1884725" y="1088400"/>
            <a:ext cx="1007700" cy="6864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PixelLink</a:t>
            </a:r>
            <a:endParaRPr sz="1200">
              <a:latin typeface="Open Sans SemiBold"/>
              <a:ea typeface="Open Sans SemiBold"/>
              <a:cs typeface="Open Sans SemiBold"/>
              <a:sym typeface="Open Sans SemiBold"/>
            </a:endParaRPr>
          </a:p>
        </p:txBody>
      </p:sp>
      <p:pic>
        <p:nvPicPr>
          <p:cNvPr id="113" name="Google Shape;113;p18"/>
          <p:cNvPicPr preferRelativeResize="0"/>
          <p:nvPr/>
        </p:nvPicPr>
        <p:blipFill>
          <a:blip r:embed="rId6">
            <a:alphaModFix/>
          </a:blip>
          <a:stretch>
            <a:fillRect/>
          </a:stretch>
        </p:blipFill>
        <p:spPr>
          <a:xfrm>
            <a:off x="3330750" y="1119500"/>
            <a:ext cx="1007600" cy="755716"/>
          </a:xfrm>
          <a:prstGeom prst="rect">
            <a:avLst/>
          </a:prstGeom>
          <a:noFill/>
          <a:ln>
            <a:noFill/>
          </a:ln>
        </p:spPr>
      </p:pic>
      <p:pic>
        <p:nvPicPr>
          <p:cNvPr id="114" name="Google Shape;114;p18"/>
          <p:cNvPicPr preferRelativeResize="0"/>
          <p:nvPr/>
        </p:nvPicPr>
        <p:blipFill rotWithShape="1">
          <a:blip r:embed="rId6">
            <a:alphaModFix/>
          </a:blip>
          <a:srcRect l="5432" t="42042" r="5065" b="40600"/>
          <a:stretch/>
        </p:blipFill>
        <p:spPr>
          <a:xfrm>
            <a:off x="4741800" y="1424084"/>
            <a:ext cx="1007600" cy="146560"/>
          </a:xfrm>
          <a:prstGeom prst="rect">
            <a:avLst/>
          </a:prstGeom>
          <a:noFill/>
          <a:ln>
            <a:noFill/>
          </a:ln>
        </p:spPr>
      </p:pic>
      <p:sp>
        <p:nvSpPr>
          <p:cNvPr id="115" name="Google Shape;115;p18"/>
          <p:cNvSpPr/>
          <p:nvPr/>
        </p:nvSpPr>
        <p:spPr>
          <a:xfrm>
            <a:off x="6146500" y="1190200"/>
            <a:ext cx="935700" cy="6864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CRNN</a:t>
            </a:r>
            <a:endParaRPr sz="1200">
              <a:latin typeface="Open Sans SemiBold"/>
              <a:ea typeface="Open Sans SemiBold"/>
              <a:cs typeface="Open Sans SemiBold"/>
              <a:sym typeface="Open Sans SemiBold"/>
            </a:endParaRPr>
          </a:p>
        </p:txBody>
      </p:sp>
      <p:sp>
        <p:nvSpPr>
          <p:cNvPr id="116" name="Google Shape;116;p18"/>
          <p:cNvSpPr/>
          <p:nvPr/>
        </p:nvSpPr>
        <p:spPr>
          <a:xfrm>
            <a:off x="7492500" y="1262763"/>
            <a:ext cx="1316100" cy="4692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“MIDDLEBOROUGH”</a:t>
            </a:r>
            <a:endParaRPr sz="1200">
              <a:latin typeface="Open Sans SemiBold"/>
              <a:ea typeface="Open Sans SemiBold"/>
              <a:cs typeface="Open Sans SemiBold"/>
              <a:sym typeface="Open Sans SemiBold"/>
            </a:endParaRPr>
          </a:p>
        </p:txBody>
      </p:sp>
      <p:cxnSp>
        <p:nvCxnSpPr>
          <p:cNvPr id="117" name="Google Shape;117;p18"/>
          <p:cNvCxnSpPr/>
          <p:nvPr/>
        </p:nvCxnSpPr>
        <p:spPr>
          <a:xfrm rot="10800000" flipH="1">
            <a:off x="1370200" y="1479050"/>
            <a:ext cx="518400" cy="5700"/>
          </a:xfrm>
          <a:prstGeom prst="straightConnector1">
            <a:avLst/>
          </a:prstGeom>
          <a:noFill/>
          <a:ln w="19050" cap="flat" cmpd="sng">
            <a:solidFill>
              <a:srgbClr val="000000"/>
            </a:solidFill>
            <a:prstDash val="solid"/>
            <a:round/>
            <a:headEnd type="none" w="med" len="med"/>
            <a:tailEnd type="triangle" w="med" len="med"/>
          </a:ln>
        </p:spPr>
      </p:cxnSp>
      <p:cxnSp>
        <p:nvCxnSpPr>
          <p:cNvPr id="118" name="Google Shape;118;p18"/>
          <p:cNvCxnSpPr/>
          <p:nvPr/>
        </p:nvCxnSpPr>
        <p:spPr>
          <a:xfrm rot="10800000" flipH="1">
            <a:off x="2894200" y="1479050"/>
            <a:ext cx="518400" cy="5700"/>
          </a:xfrm>
          <a:prstGeom prst="straightConnector1">
            <a:avLst/>
          </a:prstGeom>
          <a:noFill/>
          <a:ln w="19050" cap="flat" cmpd="sng">
            <a:solidFill>
              <a:srgbClr val="000000"/>
            </a:solidFill>
            <a:prstDash val="solid"/>
            <a:round/>
            <a:headEnd type="none" w="med" len="med"/>
            <a:tailEnd type="triangle" w="med" len="med"/>
          </a:ln>
        </p:spPr>
      </p:cxnSp>
      <p:cxnSp>
        <p:nvCxnSpPr>
          <p:cNvPr id="119" name="Google Shape;119;p18"/>
          <p:cNvCxnSpPr>
            <a:endCxn id="114" idx="1"/>
          </p:cNvCxnSpPr>
          <p:nvPr/>
        </p:nvCxnSpPr>
        <p:spPr>
          <a:xfrm>
            <a:off x="4341900" y="1484764"/>
            <a:ext cx="399900" cy="12600"/>
          </a:xfrm>
          <a:prstGeom prst="straightConnector1">
            <a:avLst/>
          </a:prstGeom>
          <a:noFill/>
          <a:ln w="19050" cap="flat" cmpd="sng">
            <a:solidFill>
              <a:srgbClr val="000000"/>
            </a:solidFill>
            <a:prstDash val="solid"/>
            <a:round/>
            <a:headEnd type="none" w="med" len="med"/>
            <a:tailEnd type="triangle" w="med" len="med"/>
          </a:ln>
        </p:spPr>
      </p:cxnSp>
      <p:cxnSp>
        <p:nvCxnSpPr>
          <p:cNvPr id="120" name="Google Shape;120;p18"/>
          <p:cNvCxnSpPr/>
          <p:nvPr/>
        </p:nvCxnSpPr>
        <p:spPr>
          <a:xfrm>
            <a:off x="5749400" y="1528164"/>
            <a:ext cx="398700" cy="2700"/>
          </a:xfrm>
          <a:prstGeom prst="straightConnector1">
            <a:avLst/>
          </a:prstGeom>
          <a:noFill/>
          <a:ln w="19050" cap="flat" cmpd="sng">
            <a:solidFill>
              <a:srgbClr val="000000"/>
            </a:solidFill>
            <a:prstDash val="solid"/>
            <a:round/>
            <a:headEnd type="none" w="med" len="med"/>
            <a:tailEnd type="triangle" w="med" len="med"/>
          </a:ln>
        </p:spPr>
      </p:cxnSp>
      <p:cxnSp>
        <p:nvCxnSpPr>
          <p:cNvPr id="121" name="Google Shape;121;p18"/>
          <p:cNvCxnSpPr/>
          <p:nvPr/>
        </p:nvCxnSpPr>
        <p:spPr>
          <a:xfrm>
            <a:off x="7085100" y="1484764"/>
            <a:ext cx="399900" cy="12600"/>
          </a:xfrm>
          <a:prstGeom prst="straightConnector1">
            <a:avLst/>
          </a:prstGeom>
          <a:noFill/>
          <a:ln w="19050" cap="flat" cmpd="sng">
            <a:solidFill>
              <a:srgbClr val="000000"/>
            </a:solidFill>
            <a:prstDash val="solid"/>
            <a:round/>
            <a:headEnd type="none" w="med" len="med"/>
            <a:tailEnd type="triangle" w="med" len="med"/>
          </a:ln>
        </p:spPr>
      </p:cxnSp>
      <p:sp>
        <p:nvSpPr>
          <p:cNvPr id="122" name="Google Shape;122;p18"/>
          <p:cNvSpPr/>
          <p:nvPr/>
        </p:nvSpPr>
        <p:spPr>
          <a:xfrm>
            <a:off x="3385475" y="1437300"/>
            <a:ext cx="934200" cy="140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rot="-5400000">
            <a:off x="4327250" y="-1494100"/>
            <a:ext cx="518400" cy="8447700"/>
          </a:xfrm>
          <a:prstGeom prst="leftBrace">
            <a:avLst>
              <a:gd name="adj1" fmla="val 50000"/>
              <a:gd name="adj2" fmla="val 50000"/>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p:nvPr/>
        </p:nvSpPr>
        <p:spPr>
          <a:xfrm>
            <a:off x="457200" y="1981200"/>
            <a:ext cx="7641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Input image</a:t>
            </a:r>
            <a:endParaRPr sz="1200">
              <a:latin typeface="Open Sans SemiBold"/>
              <a:ea typeface="Open Sans SemiBold"/>
              <a:cs typeface="Open Sans SemiBold"/>
              <a:sym typeface="Open Sans SemiBold"/>
            </a:endParaRPr>
          </a:p>
        </p:txBody>
      </p:sp>
      <p:sp>
        <p:nvSpPr>
          <p:cNvPr id="125" name="Google Shape;125;p18"/>
          <p:cNvSpPr txBox="1"/>
          <p:nvPr/>
        </p:nvSpPr>
        <p:spPr>
          <a:xfrm>
            <a:off x="3200400" y="1981200"/>
            <a:ext cx="11955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Bounding boxes</a:t>
            </a:r>
            <a:endParaRPr sz="1200">
              <a:latin typeface="Open Sans SemiBold"/>
              <a:ea typeface="Open Sans SemiBold"/>
              <a:cs typeface="Open Sans SemiBold"/>
              <a:sym typeface="Open Sans SemiBold"/>
            </a:endParaRPr>
          </a:p>
        </p:txBody>
      </p:sp>
      <p:sp>
        <p:nvSpPr>
          <p:cNvPr id="126" name="Google Shape;126;p18"/>
          <p:cNvSpPr txBox="1"/>
          <p:nvPr/>
        </p:nvSpPr>
        <p:spPr>
          <a:xfrm>
            <a:off x="4419600" y="1981200"/>
            <a:ext cx="16767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Cropped components</a:t>
            </a:r>
            <a:endParaRPr sz="1200">
              <a:latin typeface="Open Sans SemiBold"/>
              <a:ea typeface="Open Sans SemiBold"/>
              <a:cs typeface="Open Sans SemiBold"/>
              <a:sym typeface="Open Sans SemiBold"/>
            </a:endParaRPr>
          </a:p>
        </p:txBody>
      </p:sp>
      <p:sp>
        <p:nvSpPr>
          <p:cNvPr id="127" name="Google Shape;127;p18"/>
          <p:cNvSpPr txBox="1"/>
          <p:nvPr/>
        </p:nvSpPr>
        <p:spPr>
          <a:xfrm>
            <a:off x="7536950" y="1981200"/>
            <a:ext cx="11955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Predicted text</a:t>
            </a:r>
            <a:endParaRPr sz="1200">
              <a:latin typeface="Open Sans SemiBold"/>
              <a:ea typeface="Open Sans SemiBold"/>
              <a:cs typeface="Open Sans SemiBold"/>
              <a:sym typeface="Open Sans SemiBold"/>
            </a:endParaRPr>
          </a:p>
        </p:txBody>
      </p:sp>
      <p:sp>
        <p:nvSpPr>
          <p:cNvPr id="128" name="Google Shape;128;p18"/>
          <p:cNvSpPr txBox="1"/>
          <p:nvPr/>
        </p:nvSpPr>
        <p:spPr>
          <a:xfrm>
            <a:off x="3733800" y="4724400"/>
            <a:ext cx="16767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Final output</a:t>
            </a:r>
            <a:endParaRPr sz="1200">
              <a:latin typeface="Open Sans SemiBold"/>
              <a:ea typeface="Open Sans SemiBold"/>
              <a:cs typeface="Open Sans SemiBold"/>
              <a:sym typeface="Open Sans SemiBold"/>
            </a:endParaRPr>
          </a:p>
        </p:txBody>
      </p:sp>
      <p:pic>
        <p:nvPicPr>
          <p:cNvPr id="3" name="Audio 2">
            <a:hlinkClick r:id="" action="ppaction://media"/>
            <a:extLst>
              <a:ext uri="{FF2B5EF4-FFF2-40B4-BE49-F238E27FC236}">
                <a16:creationId xmlns:a16="http://schemas.microsoft.com/office/drawing/2014/main" id="{33DED8BD-FB44-48BC-AC38-04C580247C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50"/>
    </mc:Choice>
    <mc:Fallback xmlns="">
      <p:transition spd="slow" advTm="9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 datasets for this problem</a:t>
            </a:r>
            <a:endParaRPr/>
          </a:p>
        </p:txBody>
      </p:sp>
      <p:cxnSp>
        <p:nvCxnSpPr>
          <p:cNvPr id="134" name="Google Shape;134;p19"/>
          <p:cNvCxnSpPr/>
          <p:nvPr/>
        </p:nvCxnSpPr>
        <p:spPr>
          <a:xfrm>
            <a:off x="4364550" y="1242375"/>
            <a:ext cx="414900" cy="0"/>
          </a:xfrm>
          <a:prstGeom prst="straightConnector1">
            <a:avLst/>
          </a:prstGeom>
          <a:noFill/>
          <a:ln w="28575" cap="flat" cmpd="sng">
            <a:solidFill>
              <a:schemeClr val="lt2"/>
            </a:solidFill>
            <a:prstDash val="solid"/>
            <a:round/>
            <a:headEnd type="none" w="sm" len="sm"/>
            <a:tailEnd type="none" w="sm" len="sm"/>
          </a:ln>
        </p:spPr>
      </p:cxnSp>
      <p:grpSp>
        <p:nvGrpSpPr>
          <p:cNvPr id="135" name="Google Shape;135;p19"/>
          <p:cNvGrpSpPr/>
          <p:nvPr/>
        </p:nvGrpSpPr>
        <p:grpSpPr>
          <a:xfrm>
            <a:off x="437825" y="1568589"/>
            <a:ext cx="2685450" cy="3086700"/>
            <a:chOff x="437825" y="1568589"/>
            <a:chExt cx="2685450" cy="3086700"/>
          </a:xfrm>
        </p:grpSpPr>
        <p:sp>
          <p:nvSpPr>
            <p:cNvPr id="136" name="Google Shape;136;p19"/>
            <p:cNvSpPr/>
            <p:nvPr/>
          </p:nvSpPr>
          <p:spPr>
            <a:xfrm>
              <a:off x="4400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p:nvPr/>
          </p:nvSpPr>
          <p:spPr>
            <a:xfrm>
              <a:off x="437825" y="1568589"/>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9"/>
          <p:cNvSpPr txBox="1">
            <a:spLocks noGrp="1"/>
          </p:cNvSpPr>
          <p:nvPr>
            <p:ph type="body" idx="4294967295"/>
          </p:nvPr>
        </p:nvSpPr>
        <p:spPr>
          <a:xfrm>
            <a:off x="51662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MJSynth</a:t>
            </a:r>
            <a:endParaRPr>
              <a:solidFill>
                <a:schemeClr val="lt1"/>
              </a:solidFill>
            </a:endParaRPr>
          </a:p>
        </p:txBody>
      </p:sp>
      <p:sp>
        <p:nvSpPr>
          <p:cNvPr id="139" name="Google Shape;139;p19"/>
          <p:cNvSpPr txBox="1">
            <a:spLocks noGrp="1"/>
          </p:cNvSpPr>
          <p:nvPr>
            <p:ph type="body" idx="4294967295"/>
          </p:nvPr>
        </p:nvSpPr>
        <p:spPr>
          <a:xfrm>
            <a:off x="518000" y="2091275"/>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Synthetic Word Dataset (Oxford, VGG) - 2014</a:t>
            </a:r>
            <a:endParaRPr sz="1400" b="1"/>
          </a:p>
          <a:p>
            <a:pPr marL="0" lvl="0" indent="0" algn="l" rtl="0">
              <a:spcBef>
                <a:spcPts val="800"/>
              </a:spcBef>
              <a:spcAft>
                <a:spcPts val="0"/>
              </a:spcAft>
              <a:buNone/>
            </a:pPr>
            <a:r>
              <a:rPr lang="en" sz="1400"/>
              <a:t>9 million images covering 90k English words</a:t>
            </a:r>
            <a:endParaRPr sz="1400"/>
          </a:p>
          <a:p>
            <a:pPr marL="0" lvl="0" indent="0" algn="l" rtl="0">
              <a:spcBef>
                <a:spcPts val="800"/>
              </a:spcBef>
              <a:spcAft>
                <a:spcPts val="800"/>
              </a:spcAft>
              <a:buNone/>
            </a:pPr>
            <a:r>
              <a:rPr lang="en" sz="1400"/>
              <a:t>Synthetically generated dataset sufficient for training text recognition on real-world images</a:t>
            </a:r>
            <a:endParaRPr sz="1400"/>
          </a:p>
        </p:txBody>
      </p:sp>
      <p:grpSp>
        <p:nvGrpSpPr>
          <p:cNvPr id="140" name="Google Shape;140;p19"/>
          <p:cNvGrpSpPr/>
          <p:nvPr/>
        </p:nvGrpSpPr>
        <p:grpSpPr>
          <a:xfrm>
            <a:off x="3230400" y="1568589"/>
            <a:ext cx="2683200" cy="3086700"/>
            <a:chOff x="3230400" y="1568589"/>
            <a:chExt cx="2683200" cy="3086700"/>
          </a:xfrm>
        </p:grpSpPr>
        <p:sp>
          <p:nvSpPr>
            <p:cNvPr id="141" name="Google Shape;141;p19"/>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9"/>
          <p:cNvSpPr txBox="1">
            <a:spLocks noGrp="1"/>
          </p:cNvSpPr>
          <p:nvPr>
            <p:ph type="body" idx="4294967295"/>
          </p:nvPr>
        </p:nvSpPr>
        <p:spPr>
          <a:xfrm>
            <a:off x="3316800"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COCO-Text</a:t>
            </a:r>
            <a:endParaRPr>
              <a:solidFill>
                <a:schemeClr val="lt1"/>
              </a:solidFill>
            </a:endParaRPr>
          </a:p>
        </p:txBody>
      </p:sp>
      <p:sp>
        <p:nvSpPr>
          <p:cNvPr id="144" name="Google Shape;144;p19"/>
          <p:cNvSpPr txBox="1">
            <a:spLocks noGrp="1"/>
          </p:cNvSpPr>
          <p:nvPr>
            <p:ph type="body" idx="4294967295"/>
          </p:nvPr>
        </p:nvSpPr>
        <p:spPr>
          <a:xfrm>
            <a:off x="3316825" y="2091277"/>
            <a:ext cx="24843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Computer Vision Group, Cornell -  2016</a:t>
            </a:r>
            <a:endParaRPr sz="1400" b="1"/>
          </a:p>
          <a:p>
            <a:pPr marL="0" lvl="0" indent="0" algn="l" rtl="0">
              <a:spcBef>
                <a:spcPts val="800"/>
              </a:spcBef>
              <a:spcAft>
                <a:spcPts val="0"/>
              </a:spcAft>
              <a:buNone/>
            </a:pPr>
            <a:r>
              <a:rPr lang="en" sz="1400"/>
              <a:t>63,686 images, 173,589 text instances, 3 fine-grained text attributes</a:t>
            </a:r>
            <a:endParaRPr sz="1400"/>
          </a:p>
          <a:p>
            <a:pPr marL="0" lvl="0" indent="0" algn="l" rtl="0">
              <a:spcBef>
                <a:spcPts val="800"/>
              </a:spcBef>
              <a:spcAft>
                <a:spcPts val="800"/>
              </a:spcAft>
              <a:buNone/>
            </a:pPr>
            <a:r>
              <a:rPr lang="en" sz="1400"/>
              <a:t>Based on the MSCOCO dataset.</a:t>
            </a:r>
            <a:endParaRPr sz="1400"/>
          </a:p>
        </p:txBody>
      </p:sp>
      <p:grpSp>
        <p:nvGrpSpPr>
          <p:cNvPr id="145" name="Google Shape;145;p19"/>
          <p:cNvGrpSpPr/>
          <p:nvPr/>
        </p:nvGrpSpPr>
        <p:grpSpPr>
          <a:xfrm>
            <a:off x="6022975" y="1568589"/>
            <a:ext cx="2685450" cy="3086700"/>
            <a:chOff x="6022975" y="1568589"/>
            <a:chExt cx="2685450" cy="3086700"/>
          </a:xfrm>
        </p:grpSpPr>
        <p:sp>
          <p:nvSpPr>
            <p:cNvPr id="146" name="Google Shape;146;p19"/>
            <p:cNvSpPr/>
            <p:nvPr/>
          </p:nvSpPr>
          <p:spPr>
            <a:xfrm>
              <a:off x="60229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p:nvPr/>
          </p:nvSpPr>
          <p:spPr>
            <a:xfrm>
              <a:off x="6025225"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9"/>
          <p:cNvSpPr txBox="1">
            <a:spLocks noGrp="1"/>
          </p:cNvSpPr>
          <p:nvPr>
            <p:ph type="body" idx="4294967295"/>
          </p:nvPr>
        </p:nvSpPr>
        <p:spPr>
          <a:xfrm>
            <a:off x="610707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ICDAR2015</a:t>
            </a:r>
            <a:endParaRPr>
              <a:solidFill>
                <a:schemeClr val="lt1"/>
              </a:solidFill>
            </a:endParaRPr>
          </a:p>
        </p:txBody>
      </p:sp>
      <p:sp>
        <p:nvSpPr>
          <p:cNvPr id="149" name="Google Shape;149;p19"/>
          <p:cNvSpPr txBox="1">
            <a:spLocks noGrp="1"/>
          </p:cNvSpPr>
          <p:nvPr>
            <p:ph type="body" idx="4294967295"/>
          </p:nvPr>
        </p:nvSpPr>
        <p:spPr>
          <a:xfrm>
            <a:off x="6105400" y="2091277"/>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Robust Reading Competition - 2015</a:t>
            </a:r>
            <a:endParaRPr sz="1400" b="1"/>
          </a:p>
          <a:p>
            <a:pPr marL="0" lvl="0" indent="0" algn="l" rtl="0">
              <a:spcBef>
                <a:spcPts val="800"/>
              </a:spcBef>
              <a:spcAft>
                <a:spcPts val="0"/>
              </a:spcAft>
              <a:buClr>
                <a:schemeClr val="dk1"/>
              </a:buClr>
              <a:buSzPts val="1100"/>
              <a:buFont typeface="Arial"/>
              <a:buNone/>
            </a:pPr>
            <a:r>
              <a:rPr lang="en" sz="1400"/>
              <a:t>Two sets: train and test, containing 1,000 and 500 images respectively</a:t>
            </a:r>
            <a:endParaRPr sz="1400"/>
          </a:p>
          <a:p>
            <a:pPr marL="0" lvl="0" indent="0" algn="l" rtl="0">
              <a:spcBef>
                <a:spcPts val="800"/>
              </a:spcBef>
              <a:spcAft>
                <a:spcPts val="0"/>
              </a:spcAft>
              <a:buClr>
                <a:schemeClr val="dk1"/>
              </a:buClr>
              <a:buSzPts val="1100"/>
              <a:buFont typeface="Arial"/>
              <a:buNone/>
            </a:pPr>
            <a:r>
              <a:rPr lang="en" sz="1400"/>
              <a:t>Only readable Latin scripts longer than 3 characters are cared</a:t>
            </a:r>
            <a:endParaRPr sz="1400"/>
          </a:p>
          <a:p>
            <a:pPr marL="0" lvl="0" indent="0" algn="l" rtl="0">
              <a:spcBef>
                <a:spcPts val="800"/>
              </a:spcBef>
              <a:spcAft>
                <a:spcPts val="800"/>
              </a:spcAft>
              <a:buNone/>
            </a:pPr>
            <a:endParaRPr sz="1400"/>
          </a:p>
        </p:txBody>
      </p:sp>
      <p:pic>
        <p:nvPicPr>
          <p:cNvPr id="4" name="Audio 3">
            <a:hlinkClick r:id="" action="ppaction://media"/>
            <a:extLst>
              <a:ext uri="{FF2B5EF4-FFF2-40B4-BE49-F238E27FC236}">
                <a16:creationId xmlns:a16="http://schemas.microsoft.com/office/drawing/2014/main" id="{692CF0E5-1B2F-404E-9913-214663A0F6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720"/>
    </mc:Choice>
    <mc:Fallback xmlns="">
      <p:transition spd="slow" advTm="11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 datasets for this problem</a:t>
            </a:r>
            <a:endParaRPr/>
          </a:p>
        </p:txBody>
      </p:sp>
      <p:cxnSp>
        <p:nvCxnSpPr>
          <p:cNvPr id="155" name="Google Shape;155;p20"/>
          <p:cNvCxnSpPr/>
          <p:nvPr/>
        </p:nvCxnSpPr>
        <p:spPr>
          <a:xfrm>
            <a:off x="4364550" y="1242375"/>
            <a:ext cx="414900" cy="0"/>
          </a:xfrm>
          <a:prstGeom prst="straightConnector1">
            <a:avLst/>
          </a:prstGeom>
          <a:noFill/>
          <a:ln w="28575" cap="flat" cmpd="sng">
            <a:solidFill>
              <a:schemeClr val="lt2"/>
            </a:solidFill>
            <a:prstDash val="solid"/>
            <a:round/>
            <a:headEnd type="none" w="sm" len="sm"/>
            <a:tailEnd type="none" w="sm" len="sm"/>
          </a:ln>
        </p:spPr>
      </p:cxnSp>
      <p:grpSp>
        <p:nvGrpSpPr>
          <p:cNvPr id="156" name="Google Shape;156;p20"/>
          <p:cNvGrpSpPr/>
          <p:nvPr/>
        </p:nvGrpSpPr>
        <p:grpSpPr>
          <a:xfrm>
            <a:off x="437825" y="1568589"/>
            <a:ext cx="2685450" cy="3086700"/>
            <a:chOff x="437825" y="1568589"/>
            <a:chExt cx="2685450" cy="3086700"/>
          </a:xfrm>
        </p:grpSpPr>
        <p:sp>
          <p:nvSpPr>
            <p:cNvPr id="157" name="Google Shape;157;p20"/>
            <p:cNvSpPr/>
            <p:nvPr/>
          </p:nvSpPr>
          <p:spPr>
            <a:xfrm>
              <a:off x="4400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txBox="1"/>
            <p:nvPr/>
          </p:nvSpPr>
          <p:spPr>
            <a:xfrm>
              <a:off x="437825" y="1568589"/>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20"/>
          <p:cNvSpPr txBox="1">
            <a:spLocks noGrp="1"/>
          </p:cNvSpPr>
          <p:nvPr>
            <p:ph type="body" idx="4294967295"/>
          </p:nvPr>
        </p:nvSpPr>
        <p:spPr>
          <a:xfrm>
            <a:off x="51662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MJSynth</a:t>
            </a:r>
            <a:endParaRPr>
              <a:solidFill>
                <a:schemeClr val="lt1"/>
              </a:solidFill>
            </a:endParaRPr>
          </a:p>
        </p:txBody>
      </p:sp>
      <p:sp>
        <p:nvSpPr>
          <p:cNvPr id="160" name="Google Shape;160;p20"/>
          <p:cNvSpPr txBox="1">
            <a:spLocks noGrp="1"/>
          </p:cNvSpPr>
          <p:nvPr>
            <p:ph type="body" idx="4294967295"/>
          </p:nvPr>
        </p:nvSpPr>
        <p:spPr>
          <a:xfrm>
            <a:off x="518000" y="2091275"/>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Synthetic Word Dataset (Oxford, VGG) - 2014</a:t>
            </a:r>
            <a:endParaRPr sz="1400" b="1"/>
          </a:p>
          <a:p>
            <a:pPr marL="0" lvl="0" indent="0" algn="l" rtl="0">
              <a:spcBef>
                <a:spcPts val="800"/>
              </a:spcBef>
              <a:spcAft>
                <a:spcPts val="800"/>
              </a:spcAft>
              <a:buNone/>
            </a:pPr>
            <a:endParaRPr sz="1400"/>
          </a:p>
        </p:txBody>
      </p:sp>
      <p:grpSp>
        <p:nvGrpSpPr>
          <p:cNvPr id="161" name="Google Shape;161;p20"/>
          <p:cNvGrpSpPr/>
          <p:nvPr/>
        </p:nvGrpSpPr>
        <p:grpSpPr>
          <a:xfrm>
            <a:off x="3230400" y="1568589"/>
            <a:ext cx="2683200" cy="3086700"/>
            <a:chOff x="3230400" y="1568589"/>
            <a:chExt cx="2683200" cy="3086700"/>
          </a:xfrm>
        </p:grpSpPr>
        <p:sp>
          <p:nvSpPr>
            <p:cNvPr id="162" name="Google Shape;162;p20"/>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0"/>
          <p:cNvSpPr txBox="1">
            <a:spLocks noGrp="1"/>
          </p:cNvSpPr>
          <p:nvPr>
            <p:ph type="body" idx="4294967295"/>
          </p:nvPr>
        </p:nvSpPr>
        <p:spPr>
          <a:xfrm>
            <a:off x="3316800"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COCO-Text</a:t>
            </a:r>
            <a:endParaRPr>
              <a:solidFill>
                <a:schemeClr val="lt1"/>
              </a:solidFill>
            </a:endParaRPr>
          </a:p>
        </p:txBody>
      </p:sp>
      <p:sp>
        <p:nvSpPr>
          <p:cNvPr id="165" name="Google Shape;165;p20"/>
          <p:cNvSpPr txBox="1">
            <a:spLocks noGrp="1"/>
          </p:cNvSpPr>
          <p:nvPr>
            <p:ph type="body" idx="4294967295"/>
          </p:nvPr>
        </p:nvSpPr>
        <p:spPr>
          <a:xfrm>
            <a:off x="3316825" y="2091277"/>
            <a:ext cx="24843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Computer Vision Group, Cornell -  2016</a:t>
            </a:r>
            <a:endParaRPr sz="1400" b="1"/>
          </a:p>
          <a:p>
            <a:pPr marL="0" lvl="0" indent="0" algn="l" rtl="0">
              <a:spcBef>
                <a:spcPts val="800"/>
              </a:spcBef>
              <a:spcAft>
                <a:spcPts val="800"/>
              </a:spcAft>
              <a:buNone/>
            </a:pPr>
            <a:endParaRPr sz="1400"/>
          </a:p>
        </p:txBody>
      </p:sp>
      <p:grpSp>
        <p:nvGrpSpPr>
          <p:cNvPr id="166" name="Google Shape;166;p20"/>
          <p:cNvGrpSpPr/>
          <p:nvPr/>
        </p:nvGrpSpPr>
        <p:grpSpPr>
          <a:xfrm>
            <a:off x="6022975" y="1568589"/>
            <a:ext cx="2685450" cy="3086700"/>
            <a:chOff x="6022975" y="1568589"/>
            <a:chExt cx="2685450" cy="3086700"/>
          </a:xfrm>
        </p:grpSpPr>
        <p:sp>
          <p:nvSpPr>
            <p:cNvPr id="167" name="Google Shape;167;p20"/>
            <p:cNvSpPr/>
            <p:nvPr/>
          </p:nvSpPr>
          <p:spPr>
            <a:xfrm>
              <a:off x="60229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txBox="1"/>
            <p:nvPr/>
          </p:nvSpPr>
          <p:spPr>
            <a:xfrm>
              <a:off x="6025225"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20"/>
          <p:cNvSpPr txBox="1">
            <a:spLocks noGrp="1"/>
          </p:cNvSpPr>
          <p:nvPr>
            <p:ph type="body" idx="4294967295"/>
          </p:nvPr>
        </p:nvSpPr>
        <p:spPr>
          <a:xfrm>
            <a:off x="610707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ICDAR2015</a:t>
            </a:r>
            <a:endParaRPr>
              <a:solidFill>
                <a:schemeClr val="lt1"/>
              </a:solidFill>
            </a:endParaRPr>
          </a:p>
        </p:txBody>
      </p:sp>
      <p:sp>
        <p:nvSpPr>
          <p:cNvPr id="170" name="Google Shape;170;p20"/>
          <p:cNvSpPr txBox="1">
            <a:spLocks noGrp="1"/>
          </p:cNvSpPr>
          <p:nvPr>
            <p:ph type="body" idx="4294967295"/>
          </p:nvPr>
        </p:nvSpPr>
        <p:spPr>
          <a:xfrm>
            <a:off x="6105400" y="2091277"/>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Robust Reading Competition - 2015</a:t>
            </a:r>
            <a:endParaRPr sz="1400" b="1"/>
          </a:p>
          <a:p>
            <a:pPr marL="0" lvl="0" indent="0" algn="l" rtl="0">
              <a:spcBef>
                <a:spcPts val="800"/>
              </a:spcBef>
              <a:spcAft>
                <a:spcPts val="0"/>
              </a:spcAft>
              <a:buNone/>
            </a:pPr>
            <a:endParaRPr sz="1400"/>
          </a:p>
          <a:p>
            <a:pPr marL="0" lvl="0" indent="0" algn="l" rtl="0">
              <a:spcBef>
                <a:spcPts val="800"/>
              </a:spcBef>
              <a:spcAft>
                <a:spcPts val="800"/>
              </a:spcAft>
              <a:buNone/>
            </a:pPr>
            <a:endParaRPr sz="1400"/>
          </a:p>
        </p:txBody>
      </p:sp>
      <p:pic>
        <p:nvPicPr>
          <p:cNvPr id="171" name="Google Shape;171;p20"/>
          <p:cNvPicPr preferRelativeResize="0"/>
          <p:nvPr/>
        </p:nvPicPr>
        <p:blipFill>
          <a:blip r:embed="rId5">
            <a:alphaModFix/>
          </a:blip>
          <a:stretch>
            <a:fillRect/>
          </a:stretch>
        </p:blipFill>
        <p:spPr>
          <a:xfrm>
            <a:off x="674400" y="2981552"/>
            <a:ext cx="2038075" cy="1108409"/>
          </a:xfrm>
          <a:prstGeom prst="rect">
            <a:avLst/>
          </a:prstGeom>
          <a:noFill/>
          <a:ln>
            <a:noFill/>
          </a:ln>
        </p:spPr>
      </p:pic>
      <p:pic>
        <p:nvPicPr>
          <p:cNvPr id="172" name="Google Shape;172;p20"/>
          <p:cNvPicPr preferRelativeResize="0"/>
          <p:nvPr/>
        </p:nvPicPr>
        <p:blipFill>
          <a:blip r:embed="rId6">
            <a:alphaModFix/>
          </a:blip>
          <a:stretch>
            <a:fillRect/>
          </a:stretch>
        </p:blipFill>
        <p:spPr>
          <a:xfrm>
            <a:off x="3572435" y="2898847"/>
            <a:ext cx="1890600" cy="1418625"/>
          </a:xfrm>
          <a:prstGeom prst="rect">
            <a:avLst/>
          </a:prstGeom>
          <a:noFill/>
          <a:ln>
            <a:noFill/>
          </a:ln>
        </p:spPr>
      </p:pic>
      <p:pic>
        <p:nvPicPr>
          <p:cNvPr id="173" name="Google Shape;173;p20"/>
          <p:cNvPicPr preferRelativeResize="0"/>
          <p:nvPr/>
        </p:nvPicPr>
        <p:blipFill>
          <a:blip r:embed="rId7">
            <a:alphaModFix/>
          </a:blip>
          <a:stretch>
            <a:fillRect/>
          </a:stretch>
        </p:blipFill>
        <p:spPr>
          <a:xfrm>
            <a:off x="6279125" y="2978532"/>
            <a:ext cx="2173150" cy="1210300"/>
          </a:xfrm>
          <a:prstGeom prst="rect">
            <a:avLst/>
          </a:prstGeom>
          <a:noFill/>
          <a:ln>
            <a:noFill/>
          </a:ln>
        </p:spPr>
      </p:pic>
      <p:pic>
        <p:nvPicPr>
          <p:cNvPr id="2" name="Audio 1">
            <a:hlinkClick r:id="" action="ppaction://media"/>
            <a:extLst>
              <a:ext uri="{FF2B5EF4-FFF2-40B4-BE49-F238E27FC236}">
                <a16:creationId xmlns:a16="http://schemas.microsoft.com/office/drawing/2014/main" id="{4E168556-70CE-4A08-881C-B3DD26FD99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001"/>
    </mc:Choice>
    <mc:Fallback xmlns="">
      <p:transition spd="slow" advTm="19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1964700" y="1300725"/>
            <a:ext cx="5519400" cy="26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t>Approach Used</a:t>
            </a:r>
            <a:endParaRPr sz="9600"/>
          </a:p>
        </p:txBody>
      </p:sp>
      <p:pic>
        <p:nvPicPr>
          <p:cNvPr id="3" name="Audio 2">
            <a:hlinkClick r:id="" action="ppaction://media"/>
            <a:extLst>
              <a:ext uri="{FF2B5EF4-FFF2-40B4-BE49-F238E27FC236}">
                <a16:creationId xmlns:a16="http://schemas.microsoft.com/office/drawing/2014/main" id="{8588E993-E715-43AF-8528-C3894AE0BB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053"/>
    </mc:Choice>
    <mc:Fallback xmlns="">
      <p:transition spd="slow" advTm="13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2199</Words>
  <Application>Microsoft Office PowerPoint</Application>
  <PresentationFormat>On-screen Show (16:9)</PresentationFormat>
  <Paragraphs>203</Paragraphs>
  <Slides>36</Slides>
  <Notes>36</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Open Sans</vt:lpstr>
      <vt:lpstr>Arial</vt:lpstr>
      <vt:lpstr>Open Sans SemiBold</vt:lpstr>
      <vt:lpstr>Economica</vt:lpstr>
      <vt:lpstr>Luxe</vt:lpstr>
      <vt:lpstr>Text Detection in Natural Scene Images</vt:lpstr>
      <vt:lpstr>Problem Statement &amp; Motivation</vt:lpstr>
      <vt:lpstr>Problem Statement &amp; Motivation</vt:lpstr>
      <vt:lpstr>PixelLink: Detecting Scene Text via Instance Segmentation</vt:lpstr>
      <vt:lpstr>Input / Output Description</vt:lpstr>
      <vt:lpstr>Input / Output Description</vt:lpstr>
      <vt:lpstr>Standard datasets for this problem</vt:lpstr>
      <vt:lpstr>Standard datasets for this problem</vt:lpstr>
      <vt:lpstr>Approach Used</vt:lpstr>
      <vt:lpstr>Text Based Image Segmentation - PixelLink</vt:lpstr>
      <vt:lpstr>Solutions Preceding Neural Networks</vt:lpstr>
      <vt:lpstr>Proposed Solution</vt:lpstr>
      <vt:lpstr>Neural Networks</vt:lpstr>
      <vt:lpstr>Network Architecture</vt:lpstr>
      <vt:lpstr>The Loss Function </vt:lpstr>
      <vt:lpstr>OHEM (Online Hard Example Mining)</vt:lpstr>
      <vt:lpstr>Post-Processing</vt:lpstr>
      <vt:lpstr>Evaluation Metrics: Recall, Precision and F-Score</vt:lpstr>
      <vt:lpstr>Comparison with other State of the Art models</vt:lpstr>
      <vt:lpstr>Importance of Post Processing</vt:lpstr>
      <vt:lpstr>Some Results</vt:lpstr>
      <vt:lpstr>Text Recognition - CRNN (CNN + RNN)</vt:lpstr>
      <vt:lpstr>Text Recognition - CRNN (CNN + RNN)</vt:lpstr>
      <vt:lpstr>Encoding the Text</vt:lpstr>
      <vt:lpstr>Calculating the CTC Loss</vt:lpstr>
      <vt:lpstr>Decoding the Text</vt:lpstr>
      <vt:lpstr>Decoding the Text</vt:lpstr>
      <vt:lpstr>Results for the CRNN</vt:lpstr>
      <vt:lpstr>Results for the CRNN</vt:lpstr>
      <vt:lpstr>Our results for the CRNN</vt:lpstr>
      <vt:lpstr>Final output</vt:lpstr>
      <vt:lpstr>Some other methods</vt:lpstr>
      <vt:lpstr>Some other methods</vt:lpstr>
      <vt:lpstr>Some other methods</vt:lpstr>
      <vt:lpstr>Some other methods</vt:lpstr>
      <vt:lpstr>Our Learnings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Detection in Natural Scene Images</dc:title>
  <cp:lastModifiedBy>Hansin Ahuja</cp:lastModifiedBy>
  <cp:revision>10</cp:revision>
  <dcterms:modified xsi:type="dcterms:W3CDTF">2020-03-28T02:32:17Z</dcterms:modified>
</cp:coreProperties>
</file>